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notesMasterIdLst>
    <p:notesMasterId r:id="rId36"/>
  </p:notesMasterIdLst>
  <p:sldIdLst>
    <p:sldId id="256" r:id="rId2"/>
    <p:sldId id="306" r:id="rId3"/>
    <p:sldId id="258" r:id="rId4"/>
    <p:sldId id="305" r:id="rId5"/>
    <p:sldId id="309" r:id="rId6"/>
    <p:sldId id="320" r:id="rId7"/>
    <p:sldId id="321" r:id="rId8"/>
    <p:sldId id="322" r:id="rId9"/>
    <p:sldId id="323" r:id="rId10"/>
    <p:sldId id="324" r:id="rId11"/>
    <p:sldId id="262" r:id="rId12"/>
    <p:sldId id="315" r:id="rId13"/>
    <p:sldId id="317" r:id="rId14"/>
    <p:sldId id="325" r:id="rId15"/>
    <p:sldId id="326" r:id="rId16"/>
    <p:sldId id="327" r:id="rId17"/>
    <p:sldId id="328" r:id="rId18"/>
    <p:sldId id="329" r:id="rId19"/>
    <p:sldId id="330" r:id="rId20"/>
    <p:sldId id="332" r:id="rId21"/>
    <p:sldId id="331" r:id="rId22"/>
    <p:sldId id="333" r:id="rId23"/>
    <p:sldId id="344" r:id="rId24"/>
    <p:sldId id="345" r:id="rId25"/>
    <p:sldId id="334" r:id="rId26"/>
    <p:sldId id="335" r:id="rId27"/>
    <p:sldId id="336" r:id="rId28"/>
    <p:sldId id="337" r:id="rId29"/>
    <p:sldId id="338" r:id="rId30"/>
    <p:sldId id="339" r:id="rId31"/>
    <p:sldId id="340" r:id="rId32"/>
    <p:sldId id="341" r:id="rId33"/>
    <p:sldId id="342" r:id="rId34"/>
    <p:sldId id="343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00"/>
    <a:srgbClr val="FF99FF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57" autoAdjust="0"/>
    <p:restoredTop sz="98267" autoAdjust="0"/>
  </p:normalViewPr>
  <p:slideViewPr>
    <p:cSldViewPr>
      <p:cViewPr>
        <p:scale>
          <a:sx n="100" d="100"/>
          <a:sy n="100" d="100"/>
        </p:scale>
        <p:origin x="-882" y="-7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06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6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5C3B92B-BB7A-4974-B5AC-53CC055BA3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mn.fio.ru/works/56x/306/p56_04/S4_2.htm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tmn.fio.ru/works/56x/306/p56_04/S4_3.htm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mn.fio.ru/works/56x/306/p56_04/S4_2.htm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tmn.fio.ru/works/56x/306/p56_04/S4_3.htm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mn.fio.ru/works/56x/306/p56_04/S4_2.htm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tmn.fio.ru/works/56x/306/p56_04/S4_3.htm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46AC68-6A82-4B45-9760-495FF9D041D6}" type="slidenum">
              <a:rPr lang="ru-RU"/>
              <a:pPr/>
              <a:t>2</a:t>
            </a:fld>
            <a:endParaRPr lang="ru-RU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>
                <a:latin typeface="Verdana" pitchFamily="34" charset="0"/>
              </a:rPr>
              <a:t>Большинство людей уже используют преимущества электронной почты. Однако эффективность, удобство работы, совместимость и надежность различных почтовых программ сильно различаются. Во многом выбор почтового клиента — дело вкуса, привычки или нежелания менять уже имеющуюся на вашей машине программу. </a:t>
            </a:r>
            <a:endParaRPr lang="en-US" smtClean="0">
              <a:latin typeface="Verdana" pitchFamily="34" charset="0"/>
            </a:endParaRPr>
          </a:p>
          <a:p>
            <a:pPr eaLnBrk="1" hangingPunct="1"/>
            <a:endParaRPr lang="en-US" smtClean="0">
              <a:latin typeface="Verdana" pitchFamily="34" charset="0"/>
            </a:endParaRPr>
          </a:p>
          <a:p>
            <a:pPr eaLnBrk="1" hangingPunct="1"/>
            <a:r>
              <a:rPr lang="ru-RU" smtClean="0">
                <a:latin typeface="Verdana" pitchFamily="34" charset="0"/>
              </a:rPr>
              <a:t>Наиболее популярными почтовыми программами являются такие программы, как Outlook Express, The Bat, </a:t>
            </a:r>
            <a:r>
              <a:rPr lang="ru-RU" smtClean="0">
                <a:latin typeface="Verdana" pitchFamily="34" charset="0"/>
                <a:hlinkClick r:id="rId3"/>
              </a:rPr>
              <a:t>Netscape Messenger</a:t>
            </a:r>
            <a:r>
              <a:rPr lang="ru-RU" smtClean="0">
                <a:latin typeface="Verdana" pitchFamily="34" charset="0"/>
              </a:rPr>
              <a:t>, </a:t>
            </a:r>
            <a:r>
              <a:rPr lang="ru-RU" smtClean="0">
                <a:latin typeface="Verdana" pitchFamily="34" charset="0"/>
                <a:hlinkClick r:id="rId4"/>
              </a:rPr>
              <a:t>Mail Them</a:t>
            </a:r>
            <a:r>
              <a:rPr lang="ru-RU" smtClean="0">
                <a:latin typeface="Verdana" pitchFamily="34" charset="0"/>
              </a:rPr>
              <a:t>, а также бесплатные почтовые системы в Интернете, такие как Yahoo или Hotmail. Около 80% всех людей, получающих электронные послания, используют именно эти программы.</a:t>
            </a: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EDE55D-E8E9-41D5-95A5-13D78C368867}" type="slidenum">
              <a:rPr lang="ru-RU"/>
              <a:pPr/>
              <a:t>3</a:t>
            </a:fld>
            <a:endParaRPr lang="ru-RU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33CC"/>
                </a:solidFill>
                <a:latin typeface="Verdana" pitchFamily="34" charset="0"/>
              </a:rPr>
              <a:t>Электронная почта или </a:t>
            </a:r>
            <a:r>
              <a:rPr lang="en-US" i="1" smtClean="0">
                <a:solidFill>
                  <a:srgbClr val="0033CC"/>
                </a:solidFill>
                <a:latin typeface="Verdana" pitchFamily="34" charset="0"/>
              </a:rPr>
              <a:t>E</a:t>
            </a:r>
            <a:r>
              <a:rPr lang="ru-RU" i="1" smtClean="0">
                <a:solidFill>
                  <a:srgbClr val="0033CC"/>
                </a:solidFill>
                <a:latin typeface="Verdana" pitchFamily="34" charset="0"/>
              </a:rPr>
              <a:t>-</a:t>
            </a:r>
            <a:r>
              <a:rPr lang="en-US" i="1" smtClean="0">
                <a:solidFill>
                  <a:srgbClr val="0033CC"/>
                </a:solidFill>
                <a:latin typeface="Verdana" pitchFamily="34" charset="0"/>
              </a:rPr>
              <a:t>Mail</a:t>
            </a:r>
            <a:r>
              <a:rPr lang="ru-RU" smtClean="0">
                <a:solidFill>
                  <a:srgbClr val="0033CC"/>
                </a:solidFill>
                <a:latin typeface="Verdana" pitchFamily="34" charset="0"/>
              </a:rPr>
              <a:t> (сокращение от elektronic mail -электронная почта)  – это обмен почтовыми сообщениями с любым адресатом с помощью письма – текстового (или текст + файл).</a:t>
            </a:r>
            <a:endParaRPr lang="ru-RU" smtClean="0"/>
          </a:p>
          <a:p>
            <a:pPr eaLnBrk="1" hangingPunct="1"/>
            <a:endParaRPr lang="ru-RU" smtClean="0">
              <a:solidFill>
                <a:srgbClr val="0033CC"/>
              </a:solidFill>
              <a:latin typeface="Verdana" pitchFamily="34" charset="0"/>
            </a:endParaRPr>
          </a:p>
          <a:p>
            <a:pPr eaLnBrk="1" hangingPunct="1"/>
            <a:r>
              <a:rPr lang="ru-RU" smtClean="0">
                <a:solidFill>
                  <a:srgbClr val="0033CC"/>
                </a:solidFill>
                <a:latin typeface="Verdana" pitchFamily="34" charset="0"/>
                <a:cs typeface="Times New Roman" pitchFamily="18" charset="0"/>
              </a:rPr>
              <a:t>Если большинство </a:t>
            </a:r>
            <a:r>
              <a:rPr lang="ru-RU" smtClean="0">
                <a:solidFill>
                  <a:srgbClr val="0033CC"/>
                </a:solidFill>
                <a:latin typeface="Verdana" pitchFamily="34" charset="0"/>
              </a:rPr>
              <a:t>«</a:t>
            </a:r>
            <a:r>
              <a:rPr lang="ru-RU" smtClean="0">
                <a:solidFill>
                  <a:srgbClr val="0033CC"/>
                </a:solidFill>
                <a:latin typeface="Verdana" pitchFamily="34" charset="0"/>
                <a:cs typeface="Times New Roman" pitchFamily="18" charset="0"/>
              </a:rPr>
              <a:t>нормальных</a:t>
            </a:r>
            <a:r>
              <a:rPr lang="ru-RU" smtClean="0">
                <a:solidFill>
                  <a:srgbClr val="0033CC"/>
                </a:solidFill>
                <a:latin typeface="Verdana" pitchFamily="34" charset="0"/>
              </a:rPr>
              <a:t>»</a:t>
            </a:r>
            <a:r>
              <a:rPr lang="ru-RU" smtClean="0">
                <a:solidFill>
                  <a:srgbClr val="0033CC"/>
                </a:solidFill>
                <a:latin typeface="Verdana" pitchFamily="34" charset="0"/>
                <a:cs typeface="Times New Roman" pitchFamily="18" charset="0"/>
              </a:rPr>
              <a:t> людей твердо уверены, что слово мыло связано с чистотой, то компьютерный люд вкладывает в это понятие совершенно иное значение. Общение – вот что значит </a:t>
            </a:r>
            <a:r>
              <a:rPr lang="ru-RU" smtClean="0">
                <a:solidFill>
                  <a:srgbClr val="0033CC"/>
                </a:solidFill>
                <a:latin typeface="Verdana" pitchFamily="34" charset="0"/>
              </a:rPr>
              <a:t>«</a:t>
            </a:r>
            <a:r>
              <a:rPr lang="ru-RU" smtClean="0">
                <a:solidFill>
                  <a:srgbClr val="0033CC"/>
                </a:solidFill>
                <a:latin typeface="Verdana" pitchFamily="34" charset="0"/>
                <a:cs typeface="Times New Roman" pitchFamily="18" charset="0"/>
              </a:rPr>
              <a:t>мыло</a:t>
            </a:r>
            <a:r>
              <a:rPr lang="ru-RU" smtClean="0">
                <a:solidFill>
                  <a:srgbClr val="0033CC"/>
                </a:solidFill>
                <a:latin typeface="Verdana" pitchFamily="34" charset="0"/>
              </a:rPr>
              <a:t>»</a:t>
            </a:r>
            <a:r>
              <a:rPr lang="ru-RU" smtClean="0">
                <a:solidFill>
                  <a:srgbClr val="0033CC"/>
                </a:solidFill>
                <a:latin typeface="Verdana" pitchFamily="34" charset="0"/>
                <a:cs typeface="Times New Roman" pitchFamily="18" charset="0"/>
              </a:rPr>
              <a:t> для пользователей. Почему? Да потому, что сленговое </a:t>
            </a:r>
            <a:r>
              <a:rPr lang="ru-RU" smtClean="0">
                <a:solidFill>
                  <a:srgbClr val="0033CC"/>
                </a:solidFill>
                <a:latin typeface="Verdana" pitchFamily="34" charset="0"/>
              </a:rPr>
              <a:t>«</a:t>
            </a:r>
            <a:r>
              <a:rPr lang="ru-RU" smtClean="0">
                <a:solidFill>
                  <a:srgbClr val="0033CC"/>
                </a:solidFill>
                <a:latin typeface="Verdana" pitchFamily="34" charset="0"/>
                <a:cs typeface="Times New Roman" pitchFamily="18" charset="0"/>
              </a:rPr>
              <a:t>мыло</a:t>
            </a:r>
            <a:r>
              <a:rPr lang="ru-RU" smtClean="0">
                <a:solidFill>
                  <a:srgbClr val="0033CC"/>
                </a:solidFill>
                <a:latin typeface="Verdana" pitchFamily="34" charset="0"/>
              </a:rPr>
              <a:t>»</a:t>
            </a:r>
            <a:r>
              <a:rPr lang="ru-RU" smtClean="0">
                <a:solidFill>
                  <a:srgbClr val="0033CC"/>
                </a:solidFill>
                <a:latin typeface="Verdana" pitchFamily="34" charset="0"/>
                <a:cs typeface="Times New Roman" pitchFamily="18" charset="0"/>
              </a:rPr>
              <a:t> происходит от английского </a:t>
            </a:r>
            <a:r>
              <a:rPr lang="en-US" smtClean="0">
                <a:solidFill>
                  <a:srgbClr val="0033CC"/>
                </a:solidFill>
                <a:latin typeface="Verdana" pitchFamily="34" charset="0"/>
                <a:cs typeface="Times New Roman" pitchFamily="18" charset="0"/>
              </a:rPr>
              <a:t>“</a:t>
            </a:r>
            <a:r>
              <a:rPr lang="ru-RU" smtClean="0">
                <a:solidFill>
                  <a:srgbClr val="0033CC"/>
                </a:solidFill>
                <a:latin typeface="Verdana" pitchFamily="34" charset="0"/>
                <a:cs typeface="Times New Roman" pitchFamily="18" charset="0"/>
              </a:rPr>
              <a:t>e-mail” (электронная почта), трансформированного русскоязычными пользователями в более привычное </a:t>
            </a:r>
            <a:r>
              <a:rPr lang="ru-RU" smtClean="0">
                <a:solidFill>
                  <a:srgbClr val="0033CC"/>
                </a:solidFill>
                <a:latin typeface="Verdana" pitchFamily="34" charset="0"/>
              </a:rPr>
              <a:t>«</a:t>
            </a:r>
            <a:r>
              <a:rPr lang="ru-RU" smtClean="0">
                <a:solidFill>
                  <a:srgbClr val="0033CC"/>
                </a:solidFill>
                <a:latin typeface="Verdana" pitchFamily="34" charset="0"/>
                <a:cs typeface="Times New Roman" pitchFamily="18" charset="0"/>
              </a:rPr>
              <a:t>мыло</a:t>
            </a:r>
            <a:r>
              <a:rPr lang="ru-RU" smtClean="0">
                <a:solidFill>
                  <a:srgbClr val="0033CC"/>
                </a:solidFill>
                <a:latin typeface="Verdana" pitchFamily="34" charset="0"/>
              </a:rPr>
              <a:t>».</a:t>
            </a:r>
            <a:endParaRPr lang="en-US" smtClean="0">
              <a:solidFill>
                <a:srgbClr val="0033CC"/>
              </a:solidFill>
              <a:latin typeface="Verdana" pitchFamily="34" charset="0"/>
            </a:endParaRPr>
          </a:p>
          <a:p>
            <a:pPr eaLnBrk="1" hangingPunct="1"/>
            <a:endParaRPr lang="en-US" smtClean="0">
              <a:solidFill>
                <a:srgbClr val="0033CC"/>
              </a:solidFill>
              <a:latin typeface="Verdana" pitchFamily="34" charset="0"/>
            </a:endParaRPr>
          </a:p>
          <a:p>
            <a:pPr eaLnBrk="1" hangingPunct="1">
              <a:lnSpc>
                <a:spcPct val="150000"/>
              </a:lnSpc>
              <a:buClr>
                <a:srgbClr val="0000CC"/>
              </a:buClr>
            </a:pPr>
            <a:r>
              <a:rPr lang="ru-RU" smtClean="0">
                <a:solidFill>
                  <a:srgbClr val="0033CC"/>
                </a:solidFill>
                <a:latin typeface="Times New Roman" pitchFamily="18" charset="0"/>
              </a:rPr>
              <a:t>Р</a:t>
            </a:r>
            <a:r>
              <a:rPr lang="ru-RU" smtClean="0">
                <a:solidFill>
                  <a:srgbClr val="0033CC"/>
                </a:solidFill>
                <a:latin typeface="Verdana" pitchFamily="34" charset="0"/>
                <a:cs typeface="Times New Roman" pitchFamily="18" charset="0"/>
              </a:rPr>
              <a:t>азмер</a:t>
            </a:r>
            <a:r>
              <a:rPr lang="ru-RU" smtClean="0">
                <a:solidFill>
                  <a:srgbClr val="0033CC"/>
                </a:solidFill>
                <a:latin typeface="Times New Roman" pitchFamily="18" charset="0"/>
              </a:rPr>
              <a:t> вложенного файла</a:t>
            </a:r>
            <a:r>
              <a:rPr lang="ru-RU" smtClean="0">
                <a:solidFill>
                  <a:srgbClr val="0033CC"/>
                </a:solidFill>
                <a:latin typeface="Verdana" pitchFamily="34" charset="0"/>
                <a:cs typeface="Times New Roman" pitchFamily="18" charset="0"/>
              </a:rPr>
              <a:t> не должен быть бесконечным</a:t>
            </a:r>
            <a:r>
              <a:rPr lang="ru-RU" smtClean="0">
                <a:solidFill>
                  <a:srgbClr val="0033CC"/>
                </a:solidFill>
                <a:latin typeface="Times New Roman" pitchFamily="18" charset="0"/>
              </a:rPr>
              <a:t>, по нормам сетевого этикета размер письма не должен превышать 1 Мбайта.</a:t>
            </a:r>
          </a:p>
          <a:p>
            <a:pPr eaLnBrk="1" hangingPunct="1"/>
            <a:endParaRPr lang="ru-RU" smtClean="0">
              <a:solidFill>
                <a:srgbClr val="0033CC"/>
              </a:solidFill>
              <a:latin typeface="Verdana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A9C62E-A7B0-4EEB-B1B9-D6F6D3118599}" type="slidenum">
              <a:rPr lang="ru-RU"/>
              <a:pPr/>
              <a:t>4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>
                <a:latin typeface="Verdana" pitchFamily="34" charset="0"/>
              </a:rPr>
              <a:t>Большинство людей уже используют преимущества электронной почты. Однако эффективность, удобство работы, совместимость и надежность различных почтовых программ сильно различаются. Во многом выбор почтового клиента — дело вкуса, привычки или нежелания менять уже имеющуюся на вашей машине программу. </a:t>
            </a:r>
            <a:endParaRPr lang="en-US" smtClean="0">
              <a:latin typeface="Verdana" pitchFamily="34" charset="0"/>
            </a:endParaRPr>
          </a:p>
          <a:p>
            <a:pPr eaLnBrk="1" hangingPunct="1"/>
            <a:endParaRPr lang="en-US" smtClean="0">
              <a:latin typeface="Verdana" pitchFamily="34" charset="0"/>
            </a:endParaRPr>
          </a:p>
          <a:p>
            <a:pPr eaLnBrk="1" hangingPunct="1"/>
            <a:r>
              <a:rPr lang="ru-RU" smtClean="0">
                <a:latin typeface="Verdana" pitchFamily="34" charset="0"/>
              </a:rPr>
              <a:t>Наиболее популярными почтовыми программами являются такие программы, как Outlook Express, The Bat, </a:t>
            </a:r>
            <a:r>
              <a:rPr lang="ru-RU" smtClean="0">
                <a:latin typeface="Verdana" pitchFamily="34" charset="0"/>
                <a:hlinkClick r:id="rId3"/>
              </a:rPr>
              <a:t>Netscape Messenger</a:t>
            </a:r>
            <a:r>
              <a:rPr lang="ru-RU" smtClean="0">
                <a:latin typeface="Verdana" pitchFamily="34" charset="0"/>
              </a:rPr>
              <a:t>, </a:t>
            </a:r>
            <a:r>
              <a:rPr lang="ru-RU" smtClean="0">
                <a:latin typeface="Verdana" pitchFamily="34" charset="0"/>
                <a:hlinkClick r:id="rId4"/>
              </a:rPr>
              <a:t>Mail Them</a:t>
            </a:r>
            <a:r>
              <a:rPr lang="ru-RU" smtClean="0">
                <a:latin typeface="Verdana" pitchFamily="34" charset="0"/>
              </a:rPr>
              <a:t>, а также бесплатные почтовые системы в Интернете, такие как Yahoo или Hotmail. Около 80% всех людей, получающих электронные послания, используют именно эти программы.</a:t>
            </a:r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82F1E6-2326-4405-99AE-63C04E8D9065}" type="slidenum">
              <a:rPr lang="ru-RU"/>
              <a:pPr/>
              <a:t>5</a:t>
            </a:fld>
            <a:endParaRPr lang="ru-RU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>
                <a:latin typeface="Verdana" pitchFamily="34" charset="0"/>
              </a:rPr>
              <a:t>Большинство людей уже используют преимущества электронной почты. Однако эффективность, удобство работы, совместимость и надежность различных почтовых программ сильно различаются. Во многом выбор почтового клиента — дело вкуса, привычки или нежелания менять уже имеющуюся на вашей машине программу. </a:t>
            </a:r>
            <a:endParaRPr lang="en-US" smtClean="0">
              <a:latin typeface="Verdana" pitchFamily="34" charset="0"/>
            </a:endParaRPr>
          </a:p>
          <a:p>
            <a:pPr eaLnBrk="1" hangingPunct="1"/>
            <a:endParaRPr lang="en-US" smtClean="0">
              <a:latin typeface="Verdana" pitchFamily="34" charset="0"/>
            </a:endParaRPr>
          </a:p>
          <a:p>
            <a:pPr eaLnBrk="1" hangingPunct="1"/>
            <a:r>
              <a:rPr lang="ru-RU" smtClean="0">
                <a:latin typeface="Verdana" pitchFamily="34" charset="0"/>
              </a:rPr>
              <a:t>Наиболее популярными почтовыми программами являются такие программы, как Outlook Express, The Bat, </a:t>
            </a:r>
            <a:r>
              <a:rPr lang="ru-RU" smtClean="0">
                <a:latin typeface="Verdana" pitchFamily="34" charset="0"/>
                <a:hlinkClick r:id="rId3"/>
              </a:rPr>
              <a:t>Netscape Messenger</a:t>
            </a:r>
            <a:r>
              <a:rPr lang="ru-RU" smtClean="0">
                <a:latin typeface="Verdana" pitchFamily="34" charset="0"/>
              </a:rPr>
              <a:t>, </a:t>
            </a:r>
            <a:r>
              <a:rPr lang="ru-RU" smtClean="0">
                <a:latin typeface="Verdana" pitchFamily="34" charset="0"/>
                <a:hlinkClick r:id="rId4"/>
              </a:rPr>
              <a:t>Mail Them</a:t>
            </a:r>
            <a:r>
              <a:rPr lang="ru-RU" smtClean="0">
                <a:latin typeface="Verdana" pitchFamily="34" charset="0"/>
              </a:rPr>
              <a:t>, а также бесплатные почтовые системы в Интернете, такие как Yahoo или Hotmail. Около 80% всех людей, получающих электронные послания, используют именно эти программы.</a:t>
            </a: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697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81DDC1-4A7B-41D2-BC96-BA1FBAEEB9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57980-6654-4A60-B8B0-D514CE49AE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41263-D3D0-4CDB-B7CC-066CF3D58C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ED683-6EFB-4DAC-BDA3-8893275AEC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97416-D4EB-4B0E-A71A-CF5815AA44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32687-7F55-4249-B672-8C755517BD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C0A48-4A53-4F46-BDE4-2CFF0D1BF4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745FD-5CBF-4598-AB7D-B8966E0EC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68E98-1DBD-4973-9954-3538B9FDBB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E4A1E-B9C7-4F44-8C79-A6AC72651F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41E34-1B71-4EC4-B8B7-7FD26CFC87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32A59-E77B-4D41-AD97-A25017BF37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59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1C5B8D79-43A2-406D-B609-C89220FBB2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9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gif"/><Relationship Id="rId5" Type="http://schemas.openxmlformats.org/officeDocument/2006/relationships/oleObject" Target="../embeddings/oleObject3.bin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4" Type="http://schemas.openxmlformats.org/officeDocument/2006/relationships/audio" Target="../media/audio2.wav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gif"/><Relationship Id="rId5" Type="http://schemas.openxmlformats.org/officeDocument/2006/relationships/oleObject" Target="../embeddings/oleObject2.bin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4" descr="заставка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75656" y="1772816"/>
            <a:ext cx="5111750" cy="475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4932363" y="6100763"/>
          <a:ext cx="433387" cy="398462"/>
        </p:xfrm>
        <a:graphic>
          <a:graphicData uri="http://schemas.openxmlformats.org/presentationml/2006/ole">
            <p:oleObj spid="_x0000_s1026" name="Точечный рисунок" r:id="rId4" imgW="361809" imgH="333333" progId="PBrush">
              <p:embed/>
            </p:oleObj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ctrTitle" sz="quarter"/>
          </p:nvPr>
        </p:nvSpPr>
        <p:spPr>
          <a:xfrm>
            <a:off x="539552" y="476672"/>
            <a:ext cx="7772400" cy="1431925"/>
          </a:xfrm>
        </p:spPr>
        <p:txBody>
          <a:bodyPr anchor="t"/>
          <a:lstStyle/>
          <a:p>
            <a:r>
              <a:rPr lang="ru-RU" sz="4000" dirty="0" smtClean="0"/>
              <a:t>Электронная почта – помощник классного руководителя</a:t>
            </a:r>
            <a:endParaRPr lang="ru-RU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9512" y="76031"/>
            <a:ext cx="8964487" cy="670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i="1" smtClean="0"/>
              <a:t>Почтовый адрес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84313"/>
            <a:ext cx="8569325" cy="5373687"/>
          </a:xfrm>
        </p:spPr>
        <p:txBody>
          <a:bodyPr/>
          <a:lstStyle/>
          <a:p>
            <a:pPr eaLnBrk="1" hangingPunct="1">
              <a:lnSpc>
                <a:spcPct val="125000"/>
              </a:lnSpc>
              <a:buClr>
                <a:srgbClr val="0000CC"/>
              </a:buClr>
              <a:defRPr/>
            </a:pPr>
            <a:r>
              <a:rPr lang="ru-RU" sz="3600" i="1" dirty="0" smtClean="0"/>
              <a:t>Адрес электронной почты состоит из двух частей, разделенных символом @: </a:t>
            </a:r>
          </a:p>
          <a:p>
            <a:pPr eaLnBrk="1" hangingPunct="1">
              <a:lnSpc>
                <a:spcPct val="125000"/>
              </a:lnSpc>
              <a:buClr>
                <a:srgbClr val="0000CC"/>
              </a:buClr>
              <a:defRPr/>
            </a:pPr>
            <a:r>
              <a:rPr lang="ru-RU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имя пользователя </a:t>
            </a:r>
            <a:r>
              <a:rPr lang="ru-RU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@</a:t>
            </a:r>
            <a:r>
              <a:rPr lang="ru-RU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имя домена</a:t>
            </a:r>
            <a:endParaRPr lang="en-US" sz="3600" i="1" dirty="0" smtClean="0"/>
          </a:p>
        </p:txBody>
      </p:sp>
      <p:graphicFrame>
        <p:nvGraphicFramePr>
          <p:cNvPr id="4098" name="Object 22"/>
          <p:cNvGraphicFramePr>
            <a:graphicFrameLocks noChangeAspect="1"/>
          </p:cNvGraphicFramePr>
          <p:nvPr/>
        </p:nvGraphicFramePr>
        <p:xfrm>
          <a:off x="1258888" y="5229225"/>
          <a:ext cx="6480175" cy="1120775"/>
        </p:xfrm>
        <a:graphic>
          <a:graphicData uri="http://schemas.openxmlformats.org/presentationml/2006/ole">
            <p:oleObj spid="_x0000_s4098" name="Точечный рисунок" r:id="rId5" imgW="2971429" imgH="514422" progId="PBrush">
              <p:embed/>
            </p:oleObj>
          </a:graphicData>
        </a:graphic>
      </p:graphicFrame>
      <p:pic>
        <p:nvPicPr>
          <p:cNvPr id="4101" name="Picture 23" descr="kishug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885113" y="260350"/>
            <a:ext cx="8826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528" name="Picture 24" descr="@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33400" y="228600"/>
            <a:ext cx="7366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ю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75"/>
                            </p:stCondLst>
                            <p:childTnLst>
                              <p:par>
                                <p:cTn id="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9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9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9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9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975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сме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75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сме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6" grpId="0" autoUpdateAnimBg="0"/>
      <p:bldP spid="149507" grpId="0" build="p" autoUpdateAnimBg="0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i="1" smtClean="0"/>
              <a:t>Символ </a:t>
            </a:r>
            <a:r>
              <a:rPr lang="en-US" b="1" i="1" smtClean="0"/>
              <a:t>@</a:t>
            </a:r>
            <a:endParaRPr lang="ru-RU" b="1" i="1" smtClean="0"/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84313"/>
            <a:ext cx="8229600" cy="5373687"/>
          </a:xfrm>
        </p:spPr>
        <p:txBody>
          <a:bodyPr/>
          <a:lstStyle/>
          <a:p>
            <a:pPr eaLnBrk="1" hangingPunct="1">
              <a:lnSpc>
                <a:spcPct val="125000"/>
              </a:lnSpc>
              <a:buClr>
                <a:srgbClr val="0000CC"/>
              </a:buClr>
              <a:defRPr/>
            </a:pPr>
            <a:r>
              <a:rPr lang="ru-RU" sz="2800" i="1" dirty="0" smtClean="0"/>
              <a:t>Символ @ в разных странах называется по-разному. Американцы и англичане называют этот знак “</a:t>
            </a:r>
            <a:r>
              <a:rPr lang="ru-RU" sz="2800" i="1" dirty="0" err="1" smtClean="0"/>
              <a:t>at</a:t>
            </a:r>
            <a:r>
              <a:rPr lang="ru-RU" sz="2800" i="1" dirty="0" smtClean="0"/>
              <a:t>”. У нас это собака. Немцы видят в очертаниях символа @ висящую обезьяну. Для англичан и французов это улитка. Датчане и шведы называют @ — хобот слона, венгры — червяком, норвежцы — свиным хвостом, китайцы — мышонком, греки</a:t>
            </a:r>
            <a:r>
              <a:rPr lang="en-US" sz="2800" i="1" dirty="0" smtClean="0"/>
              <a:t> </a:t>
            </a:r>
            <a:r>
              <a:rPr lang="ru-RU" sz="2800" i="1" dirty="0" smtClean="0"/>
              <a:t>маленькой уткой, финны — кошкой.</a:t>
            </a:r>
            <a:endParaRPr lang="ru-RU" sz="2800" dirty="0" smtClean="0"/>
          </a:p>
        </p:txBody>
      </p:sp>
      <p:pic>
        <p:nvPicPr>
          <p:cNvPr id="16388" name="Picture 8" descr="kishug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85113" y="260350"/>
            <a:ext cx="8826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2937" name="Picture 9" descr="@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3400" y="228600"/>
            <a:ext cx="7366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5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ю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25"/>
                            </p:stCondLst>
                            <p:childTnLst>
                              <p:par>
                                <p:cTn id="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2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29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2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2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25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сме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0" grpId="0" autoUpdateAnimBg="0"/>
      <p:bldP spid="252931" grpId="0" build="p" autoUpdateAnimBg="0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i="1" smtClean="0"/>
              <a:t>Почтовый адрес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496300" cy="5516562"/>
          </a:xfrm>
        </p:spPr>
        <p:txBody>
          <a:bodyPr/>
          <a:lstStyle/>
          <a:p>
            <a:pPr eaLnBrk="1" hangingPunct="1">
              <a:buClr>
                <a:srgbClr val="0000CC"/>
              </a:buClr>
              <a:defRPr/>
            </a:pPr>
            <a:r>
              <a:rPr lang="ru-RU" i="1" dirty="0" smtClean="0"/>
              <a:t>Адрес электронной почты записывается только латинскими буквами, не может содержать пробелов, прописные и строчные буквы не различаются</a:t>
            </a:r>
            <a:r>
              <a:rPr lang="en-US" i="1" dirty="0" smtClean="0"/>
              <a:t>;</a:t>
            </a:r>
            <a:endParaRPr lang="ru-RU" i="1" dirty="0" smtClean="0"/>
          </a:p>
          <a:p>
            <a:pPr eaLnBrk="1" hangingPunct="1">
              <a:buClr>
                <a:srgbClr val="0000CC"/>
              </a:buClr>
              <a:defRPr/>
            </a:pPr>
            <a:r>
              <a:rPr lang="ru-RU" i="1" dirty="0" smtClean="0"/>
              <a:t>Доступ к почтовому ящику </a:t>
            </a:r>
            <a:r>
              <a:rPr lang="ru-RU" i="1" dirty="0" err="1" smtClean="0"/>
              <a:t>осуществля-ется</a:t>
            </a:r>
            <a:r>
              <a:rPr lang="ru-RU" i="1" dirty="0" smtClean="0"/>
              <a:t> после проверки пароля;</a:t>
            </a:r>
          </a:p>
          <a:p>
            <a:pPr eaLnBrk="1" hangingPunct="1">
              <a:buClr>
                <a:srgbClr val="0000CC"/>
              </a:buClr>
              <a:defRPr/>
            </a:pPr>
            <a:r>
              <a:rPr lang="ru-RU" i="1" dirty="0" smtClean="0"/>
              <a:t>Надежный пароль должен содержать не менее 6 символов,  не может совпадать с логином. Лучше использовать цифровой пароль, который вы не забудете;</a:t>
            </a:r>
          </a:p>
        </p:txBody>
      </p:sp>
      <p:pic>
        <p:nvPicPr>
          <p:cNvPr id="256004" name="Picture 4" descr="@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3400" y="228600"/>
            <a:ext cx="7366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56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ю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75"/>
                            </p:stCondLst>
                            <p:childTnLst>
                              <p:par>
                                <p:cTn id="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975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6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75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56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975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56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2" grpId="0" autoUpdateAnimBg="0"/>
      <p:bldP spid="256003" grpId="0" build="p" autoUpdateAnimBg="0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50" y="0"/>
            <a:ext cx="9393835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72" y="0"/>
            <a:ext cx="95366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-177335" y="0"/>
            <a:ext cx="931814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166" y="0"/>
            <a:ext cx="913766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88" y="0"/>
            <a:ext cx="889070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-173151" y="0"/>
            <a:ext cx="107144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2296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История создания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844675"/>
            <a:ext cx="8604250" cy="4679950"/>
          </a:xfrm>
        </p:spPr>
        <p:txBody>
          <a:bodyPr/>
          <a:lstStyle/>
          <a:p>
            <a:pPr eaLnBrk="1" hangingPunct="1">
              <a:buClr>
                <a:srgbClr val="0000CC"/>
              </a:buClr>
              <a:defRPr/>
            </a:pPr>
            <a:r>
              <a:rPr lang="ru-RU" i="1" dirty="0" smtClean="0"/>
              <a:t>1972 год. </a:t>
            </a:r>
            <a:r>
              <a:rPr lang="ru-RU" i="1" dirty="0" err="1" smtClean="0"/>
              <a:t>Рэй</a:t>
            </a:r>
            <a:r>
              <a:rPr lang="ru-RU" i="1" dirty="0" smtClean="0"/>
              <a:t> </a:t>
            </a:r>
            <a:r>
              <a:rPr lang="ru-RU" i="1" dirty="0" err="1" smtClean="0"/>
              <a:t>Томлинсон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(</a:t>
            </a:r>
            <a:r>
              <a:rPr lang="ru-RU" i="1" dirty="0" err="1" smtClean="0"/>
              <a:t>Ray</a:t>
            </a:r>
            <a:r>
              <a:rPr lang="ru-RU" i="1" dirty="0" smtClean="0"/>
              <a:t> </a:t>
            </a:r>
            <a:r>
              <a:rPr lang="ru-RU" i="1" dirty="0" err="1" smtClean="0"/>
              <a:t>Tomlinson</a:t>
            </a:r>
            <a:r>
              <a:rPr lang="ru-RU" i="1" dirty="0" smtClean="0"/>
              <a:t>), движимый необходимостью создания для</a:t>
            </a:r>
            <a:br>
              <a:rPr lang="ru-RU" i="1" dirty="0" smtClean="0"/>
            </a:br>
            <a:r>
              <a:rPr lang="ru-RU" i="1" dirty="0" smtClean="0"/>
              <a:t>разработчиков ARPANET простых</a:t>
            </a:r>
            <a:br>
              <a:rPr lang="ru-RU" i="1" dirty="0" smtClean="0"/>
            </a:br>
            <a:r>
              <a:rPr lang="ru-RU" i="1" dirty="0" smtClean="0"/>
              <a:t>средств общения, написал базовые программы пересылки и чтения электронных сообщений — создал систему электронной почты (</a:t>
            </a:r>
            <a:r>
              <a:rPr lang="ru-RU" i="1" dirty="0" err="1" smtClean="0"/>
              <a:t>еlectronic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en-US" i="1" dirty="0" smtClean="0"/>
              <a:t>mail</a:t>
            </a:r>
            <a:r>
              <a:rPr lang="ru-RU" i="1" dirty="0" smtClean="0"/>
              <a:t>).</a:t>
            </a:r>
          </a:p>
        </p:txBody>
      </p:sp>
      <p:pic>
        <p:nvPicPr>
          <p:cNvPr id="234505" name="Picture 9" descr="i5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8313" y="476250"/>
            <a:ext cx="8001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10" descr="Томлинсон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9947300" flipH="1">
            <a:off x="6732588" y="1484313"/>
            <a:ext cx="195262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"/>
                                        <p:tgtEl>
                                          <p:spTgt spid="2344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"/>
                                        <p:tgtEl>
                                          <p:spTgt spid="2344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"/>
                                        <p:tgtEl>
                                          <p:spTgt spid="2344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ю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5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23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50"/>
                            </p:stCondLst>
                            <p:childTnLst>
                              <p:par>
                                <p:cTn id="1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4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4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4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4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498" grpId="0"/>
      <p:bldP spid="23449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166" y="0"/>
            <a:ext cx="913766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2384" y="-315416"/>
            <a:ext cx="10163896" cy="7632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54" y="0"/>
            <a:ext cx="87459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-8157" y="0"/>
            <a:ext cx="91521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 стрелкой 6"/>
          <p:cNvCxnSpPr/>
          <p:nvPr/>
        </p:nvCxnSpPr>
        <p:spPr>
          <a:xfrm flipH="1" flipV="1">
            <a:off x="4572000" y="4725144"/>
            <a:ext cx="3384376" cy="15841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82" y="188640"/>
            <a:ext cx="8662164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166" y="0"/>
            <a:ext cx="913766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822" y="0"/>
            <a:ext cx="9130356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785" y="0"/>
            <a:ext cx="885270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7379" y="0"/>
            <a:ext cx="8709210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198" y="0"/>
            <a:ext cx="913766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229600" cy="4114800"/>
          </a:xfrm>
        </p:spPr>
        <p:txBody>
          <a:bodyPr/>
          <a:lstStyle/>
          <a:p>
            <a:pPr marL="630238" indent="-630238" eaLnBrk="1" hangingPunct="1">
              <a:buClr>
                <a:srgbClr val="0000CC"/>
              </a:buClr>
              <a:defRPr/>
            </a:pPr>
            <a:r>
              <a:rPr lang="ru-RU" i="1" dirty="0" smtClean="0"/>
              <a:t>Письмо за считанные минуты</a:t>
            </a:r>
            <a:br>
              <a:rPr lang="ru-RU" i="1" dirty="0" smtClean="0"/>
            </a:br>
            <a:r>
              <a:rPr lang="ru-RU" i="1" dirty="0" smtClean="0"/>
              <a:t>домчится до самого удален-</a:t>
            </a:r>
            <a:br>
              <a:rPr lang="ru-RU" i="1" dirty="0" smtClean="0"/>
            </a:br>
            <a:r>
              <a:rPr lang="ru-RU" i="1" dirty="0" err="1" smtClean="0"/>
              <a:t>ного</a:t>
            </a:r>
            <a:r>
              <a:rPr lang="ru-RU" i="1" dirty="0" smtClean="0"/>
              <a:t> уголка земного шара</a:t>
            </a:r>
            <a:r>
              <a:rPr lang="en-US" i="1" dirty="0" smtClean="0"/>
              <a:t>;</a:t>
            </a:r>
          </a:p>
          <a:p>
            <a:pPr marL="630238" indent="-630238" eaLnBrk="1" hangingPunct="1">
              <a:buClr>
                <a:srgbClr val="0000CC"/>
              </a:buClr>
              <a:defRPr/>
            </a:pPr>
            <a:r>
              <a:rPr lang="ru-RU" i="1" dirty="0" smtClean="0"/>
              <a:t>Нет необходимости отвлекать человека: получать и отсылать почту можно в удобное время</a:t>
            </a:r>
            <a:r>
              <a:rPr lang="en-US" i="1" dirty="0" smtClean="0"/>
              <a:t>;</a:t>
            </a:r>
            <a:endParaRPr lang="ru-RU" i="1" dirty="0" smtClean="0"/>
          </a:p>
          <a:p>
            <a:pPr marL="630238" indent="-630238" eaLnBrk="1" hangingPunct="1">
              <a:buClr>
                <a:srgbClr val="0000CC"/>
              </a:buClr>
              <a:defRPr/>
            </a:pPr>
            <a:r>
              <a:rPr lang="ru-RU" i="1" dirty="0" smtClean="0"/>
              <a:t>Можно в электронное письмо вложить файлы разного содержания.</a:t>
            </a:r>
            <a:endParaRPr lang="ru-RU" sz="2400" i="1" dirty="0" smtClean="0"/>
          </a:p>
        </p:txBody>
      </p:sp>
      <p:sp>
        <p:nvSpPr>
          <p:cNvPr id="130054" name="Rectangle 6"/>
          <p:cNvSpPr>
            <a:spLocks noChangeArrowheads="1"/>
          </p:cNvSpPr>
          <p:nvPr/>
        </p:nvSpPr>
        <p:spPr bwMode="auto">
          <a:xfrm>
            <a:off x="755650" y="692150"/>
            <a:ext cx="72009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Достоинства </a:t>
            </a:r>
            <a:r>
              <a:rPr lang="en-US" sz="4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r>
              <a:rPr lang="ru-RU" sz="4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sz="4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mail</a:t>
            </a:r>
            <a:r>
              <a:rPr lang="ru-RU" sz="4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4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4400" b="1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196" name="Picture 14" descr="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64388" y="1700213"/>
            <a:ext cx="15811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15" descr="babysmiles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5288" y="6237288"/>
            <a:ext cx="7704137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6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"/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"/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"/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ю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82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это здоров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82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это здоров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882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это здоров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 build="p"/>
      <p:bldP spid="13005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-214346" y="501932"/>
            <a:ext cx="9358346" cy="5639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822" y="0"/>
            <a:ext cx="9130355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166" y="0"/>
            <a:ext cx="913766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4282" y="-141235"/>
            <a:ext cx="7858180" cy="6159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57224" y="81534"/>
            <a:ext cx="8286776" cy="6194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2296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Принципы работы</a:t>
            </a:r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50825" y="1773238"/>
            <a:ext cx="8893175" cy="5545137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Clr>
                <a:srgbClr val="0000CC"/>
              </a:buClr>
              <a:defRPr/>
            </a:pPr>
            <a:r>
              <a:rPr lang="ru-RU" sz="2800" i="1" dirty="0" smtClean="0"/>
              <a:t>Для организации электронной почты необходим компьютер-сервер, где будет находиться ваш электронный почтовый ящик, который представляет собой место на сервере, где сообщения хранятся, пока их не запросит получатель.</a:t>
            </a:r>
            <a:endParaRPr lang="ru-RU" sz="3600" i="1" dirty="0" smtClean="0"/>
          </a:p>
        </p:txBody>
      </p:sp>
      <p:graphicFrame>
        <p:nvGraphicFramePr>
          <p:cNvPr id="2050" name="Object 7"/>
          <p:cNvGraphicFramePr>
            <a:graphicFrameLocks noChangeAspect="1"/>
          </p:cNvGraphicFramePr>
          <p:nvPr/>
        </p:nvGraphicFramePr>
        <p:xfrm>
          <a:off x="5435600" y="5949950"/>
          <a:ext cx="1800225" cy="685800"/>
        </p:xfrm>
        <a:graphic>
          <a:graphicData uri="http://schemas.openxmlformats.org/presentationml/2006/ole">
            <p:oleObj spid="_x0000_s2050" name="Точечный рисунок" r:id="rId5" imgW="1000000" imgH="380852" progId="Paint.Picture">
              <p:embed/>
            </p:oleObj>
          </a:graphicData>
        </a:graphic>
      </p:graphicFrame>
      <p:pic>
        <p:nvPicPr>
          <p:cNvPr id="2053" name="Picture 8" descr="bigeyes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5288" y="333375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"/>
                                        <p:tgtEl>
                                          <p:spTgt spid="2324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"/>
                                        <p:tgtEl>
                                          <p:spTgt spid="2324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"/>
                                        <p:tgtEl>
                                          <p:spTgt spid="2324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ю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23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0" grpId="0"/>
      <p:bldP spid="23245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-242888"/>
            <a:ext cx="8229600" cy="112553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i="1" smtClean="0"/>
              <a:t/>
            </a:r>
            <a:br>
              <a:rPr lang="ru-RU" b="1" i="1" smtClean="0"/>
            </a:br>
            <a:r>
              <a:rPr lang="ru-RU" b="1" i="1" smtClean="0"/>
              <a:t>Принципы работы</a:t>
            </a:r>
          </a:p>
        </p:txBody>
      </p:sp>
      <p:pic>
        <p:nvPicPr>
          <p:cNvPr id="9219" name="Picture 8" descr="bigeyes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288" y="333375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10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02973" y="1236663"/>
            <a:ext cx="8138053" cy="562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1675" name="Text Box 11"/>
          <p:cNvSpPr txBox="1">
            <a:spLocks noChangeArrowheads="1"/>
          </p:cNvSpPr>
          <p:nvPr/>
        </p:nvSpPr>
        <p:spPr bwMode="auto">
          <a:xfrm>
            <a:off x="2339975" y="5229225"/>
            <a:ext cx="360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  <a:cs typeface="Tahoma" pitchFamily="34" charset="0"/>
              </a:rPr>
              <a:t>•</a:t>
            </a:r>
          </a:p>
        </p:txBody>
      </p:sp>
      <p:sp>
        <p:nvSpPr>
          <p:cNvPr id="241679" name="Text Box 15"/>
          <p:cNvSpPr txBox="1">
            <a:spLocks noChangeArrowheads="1"/>
          </p:cNvSpPr>
          <p:nvPr/>
        </p:nvSpPr>
        <p:spPr bwMode="auto">
          <a:xfrm>
            <a:off x="3635375" y="5013325"/>
            <a:ext cx="360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  <a:cs typeface="Tahoma" pitchFamily="34" charset="0"/>
              </a:rPr>
              <a:t>•</a:t>
            </a:r>
          </a:p>
        </p:txBody>
      </p:sp>
      <p:sp>
        <p:nvSpPr>
          <p:cNvPr id="241680" name="Text Box 16"/>
          <p:cNvSpPr txBox="1">
            <a:spLocks noChangeArrowheads="1"/>
          </p:cNvSpPr>
          <p:nvPr/>
        </p:nvSpPr>
        <p:spPr bwMode="auto">
          <a:xfrm>
            <a:off x="3635375" y="5013325"/>
            <a:ext cx="360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  <a:cs typeface="Tahoma" pitchFamily="34" charset="0"/>
              </a:rPr>
              <a:t>•</a:t>
            </a:r>
          </a:p>
        </p:txBody>
      </p:sp>
      <p:sp>
        <p:nvSpPr>
          <p:cNvPr id="241681" name="Rectangle 17"/>
          <p:cNvSpPr>
            <a:spLocks noChangeArrowheads="1"/>
          </p:cNvSpPr>
          <p:nvPr/>
        </p:nvSpPr>
        <p:spPr bwMode="auto">
          <a:xfrm>
            <a:off x="5292725" y="1484313"/>
            <a:ext cx="1655763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0000CC"/>
              </a:buClr>
              <a:buSzPct val="120000"/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Mail.ru</a:t>
            </a:r>
            <a:endParaRPr lang="ru-RU" sz="3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1682" name="Rectangle 18"/>
          <p:cNvSpPr>
            <a:spLocks noChangeArrowheads="1"/>
          </p:cNvSpPr>
          <p:nvPr/>
        </p:nvSpPr>
        <p:spPr bwMode="auto">
          <a:xfrm>
            <a:off x="7308850" y="3789363"/>
            <a:ext cx="183515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0000CC"/>
              </a:buClr>
              <a:buSzPct val="120000"/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Aport.ru</a:t>
            </a:r>
            <a:endParaRPr lang="ru-RU" sz="3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1683" name="Rectangle 19"/>
          <p:cNvSpPr>
            <a:spLocks noChangeArrowheads="1"/>
          </p:cNvSpPr>
          <p:nvPr/>
        </p:nvSpPr>
        <p:spPr bwMode="auto">
          <a:xfrm>
            <a:off x="6300788" y="6165850"/>
            <a:ext cx="230505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0000CC"/>
              </a:buClr>
              <a:buSzPct val="120000"/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Rambler.ru</a:t>
            </a:r>
            <a:endParaRPr lang="ru-RU" sz="3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1684" name="Rectangle 20"/>
          <p:cNvSpPr>
            <a:spLocks noChangeArrowheads="1"/>
          </p:cNvSpPr>
          <p:nvPr/>
        </p:nvSpPr>
        <p:spPr bwMode="auto">
          <a:xfrm>
            <a:off x="2124075" y="2781300"/>
            <a:ext cx="230505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0000CC"/>
              </a:buClr>
              <a:buSzPct val="120000"/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Yandex.ru</a:t>
            </a:r>
            <a:endParaRPr lang="ru-RU" sz="3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1685" name="Rectangle 21"/>
          <p:cNvSpPr>
            <a:spLocks noChangeArrowheads="1"/>
          </p:cNvSpPr>
          <p:nvPr/>
        </p:nvSpPr>
        <p:spPr bwMode="auto">
          <a:xfrm rot="-918918">
            <a:off x="2771775" y="5300663"/>
            <a:ext cx="230505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0000CC"/>
              </a:buClr>
              <a:buSzPct val="120000"/>
              <a:defRPr/>
            </a:pPr>
            <a:r>
              <a:rPr 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SMTP</a:t>
            </a:r>
            <a:endParaRPr lang="ru-RU" sz="36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41687" name="Rectangle 23"/>
          <p:cNvSpPr>
            <a:spLocks noChangeArrowheads="1"/>
          </p:cNvSpPr>
          <p:nvPr/>
        </p:nvSpPr>
        <p:spPr bwMode="auto">
          <a:xfrm>
            <a:off x="3419475" y="4149725"/>
            <a:ext cx="230505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0000CC"/>
              </a:buClr>
              <a:buSzPct val="120000"/>
              <a:defRPr/>
            </a:pPr>
            <a:r>
              <a:rPr 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ISP</a:t>
            </a:r>
            <a:endParaRPr lang="ru-RU" sz="36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9230" name="Picture 24" descr="pc9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95513" y="4868863"/>
            <a:ext cx="7715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1689" name="Picture 2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627313" y="4221163"/>
            <a:ext cx="35877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"/>
                                        <p:tgtEl>
                                          <p:spTgt spid="2416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"/>
                                        <p:tgtEl>
                                          <p:spTgt spid="2416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"/>
                                        <p:tgtEl>
                                          <p:spTgt spid="2416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ю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24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241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8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241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8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24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8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1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1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1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16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16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16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16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16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16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16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16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8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1000"/>
                                        <p:tgtEl>
                                          <p:spTgt spid="241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8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1000"/>
                                        <p:tgtEl>
                                          <p:spTgt spid="24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800"/>
                            </p:stCondLst>
                            <p:childTnLst>
                              <p:par>
                                <p:cTn id="5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0.00254 L 0.13976 -0.03792 " pathEditMode="relative" rAng="0" ptsTypes="AA">
                                      <p:cBhvr>
                                        <p:cTn id="53" dur="5000" fill="hold"/>
                                        <p:tgtEl>
                                          <p:spTgt spid="2416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" y="-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800"/>
                            </p:stCondLst>
                            <p:childTnLst>
                              <p:par>
                                <p:cTn id="5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976 -0.03792 L 0.36806 -0.36301 " pathEditMode="relative" rAng="0" ptsTypes="AA">
                                      <p:cBhvr>
                                        <p:cTn id="56" dur="3000" fill="hold"/>
                                        <p:tgtEl>
                                          <p:spTgt spid="2416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-163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50289E-6 L 0.48038 -0.04185 " pathEditMode="relative" rAng="0" ptsTypes="AA">
                                      <p:cBhvr>
                                        <p:cTn id="58" dur="3000" fill="hold"/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" y="-21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50289E-6 L 0.3309 0.12578 " pathEditMode="relative" rAng="0" ptsTypes="AA">
                                      <p:cBhvr>
                                        <p:cTn id="60" dur="3000" fill="hold"/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" y="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6" grpId="0"/>
      <p:bldP spid="241675" grpId="0"/>
      <p:bldP spid="241675" grpId="1"/>
      <p:bldP spid="241679" grpId="0"/>
      <p:bldP spid="241680" grpId="0"/>
      <p:bldP spid="241681" grpId="0" build="p"/>
      <p:bldP spid="241682" grpId="0" build="p"/>
      <p:bldP spid="241683" grpId="0" build="p"/>
      <p:bldP spid="241684" grpId="0" build="p"/>
      <p:bldP spid="241685" grpId="0" build="p"/>
      <p:bldP spid="24168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4433044"/>
          </a:xfrm>
        </p:spPr>
        <p:txBody>
          <a:bodyPr/>
          <a:lstStyle/>
          <a:p>
            <a:pPr algn="ctr"/>
            <a:r>
              <a:rPr lang="ru-RU" dirty="0" smtClean="0"/>
              <a:t>Как открыть электронный ящик?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063" y="260648"/>
            <a:ext cx="9131874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102964"/>
            <a:ext cx="8892479" cy="6652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166" y="0"/>
            <a:ext cx="913766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 стрелкой 6"/>
          <p:cNvCxnSpPr/>
          <p:nvPr/>
        </p:nvCxnSpPr>
        <p:spPr>
          <a:xfrm flipH="1" flipV="1">
            <a:off x="1259632" y="1916832"/>
            <a:ext cx="4392488" cy="19442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Океан">
  <a:themeElements>
    <a:clrScheme name="Океан 2">
      <a:dk1>
        <a:srgbClr val="000066"/>
      </a:dk1>
      <a:lt1>
        <a:srgbClr val="FFFFFF"/>
      </a:lt1>
      <a:dk2>
        <a:srgbClr val="5D93FF"/>
      </a:dk2>
      <a:lt2>
        <a:srgbClr val="FFFFFF"/>
      </a:lt2>
      <a:accent1>
        <a:srgbClr val="6666FF"/>
      </a:accent1>
      <a:accent2>
        <a:srgbClr val="9999FF"/>
      </a:accent2>
      <a:accent3>
        <a:srgbClr val="B6C8FF"/>
      </a:accent3>
      <a:accent4>
        <a:srgbClr val="DADADA"/>
      </a:accent4>
      <a:accent5>
        <a:srgbClr val="B8B8FF"/>
      </a:accent5>
      <a:accent6>
        <a:srgbClr val="8A8AE7"/>
      </a:accent6>
      <a:hlink>
        <a:srgbClr val="FF3300"/>
      </a:hlink>
      <a:folHlink>
        <a:srgbClr val="FF9900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3125</TotalTime>
  <Words>507</Words>
  <Application>Microsoft Office PowerPoint</Application>
  <PresentationFormat>Экран (4:3)</PresentationFormat>
  <Paragraphs>47</Paragraphs>
  <Slides>34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34</vt:i4>
      </vt:variant>
    </vt:vector>
  </HeadingPairs>
  <TitlesOfParts>
    <vt:vector size="37" baseType="lpstr">
      <vt:lpstr>Океан</vt:lpstr>
      <vt:lpstr>Точечный рисунок</vt:lpstr>
      <vt:lpstr>Изображение Paintbrush</vt:lpstr>
      <vt:lpstr>Электронная почта – помощник классного руководителя</vt:lpstr>
      <vt:lpstr> История создания</vt:lpstr>
      <vt:lpstr>Слайд 3</vt:lpstr>
      <vt:lpstr> Принципы работы</vt:lpstr>
      <vt:lpstr> Принципы работы</vt:lpstr>
      <vt:lpstr>Как открыть электронный ящик?</vt:lpstr>
      <vt:lpstr>Слайд 7</vt:lpstr>
      <vt:lpstr>Слайд 8</vt:lpstr>
      <vt:lpstr>Слайд 9</vt:lpstr>
      <vt:lpstr>Слайд 10</vt:lpstr>
      <vt:lpstr>Почтовый адрес</vt:lpstr>
      <vt:lpstr>Символ @</vt:lpstr>
      <vt:lpstr>Почтовый адрес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Электронная почта</dc:title>
  <dc:creator>Давыдова Екатерина</dc:creator>
  <dc:description>Учитель:  Коваленко Т.В. ГОУ школа № 558, СПб</dc:description>
  <cp:lastModifiedBy>Логинов</cp:lastModifiedBy>
  <cp:revision>123</cp:revision>
  <dcterms:created xsi:type="dcterms:W3CDTF">2005-02-16T19:16:44Z</dcterms:created>
  <dcterms:modified xsi:type="dcterms:W3CDTF">2012-05-04T11:59:01Z</dcterms:modified>
</cp:coreProperties>
</file>