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77" r:id="rId4"/>
    <p:sldId id="279" r:id="rId5"/>
    <p:sldId id="281" r:id="rId6"/>
    <p:sldId id="280" r:id="rId7"/>
    <p:sldId id="283" r:id="rId8"/>
    <p:sldId id="275" r:id="rId9"/>
    <p:sldId id="284" r:id="rId10"/>
    <p:sldId id="285" r:id="rId11"/>
    <p:sldId id="286" r:id="rId12"/>
    <p:sldId id="288" r:id="rId13"/>
    <p:sldId id="289" r:id="rId14"/>
    <p:sldId id="287" r:id="rId15"/>
    <p:sldId id="268" r:id="rId16"/>
    <p:sldId id="290" r:id="rId17"/>
    <p:sldId id="29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F9D"/>
    <a:srgbClr val="BEBA00"/>
    <a:srgbClr val="D9DD89"/>
    <a:srgbClr val="FFFFAF"/>
    <a:srgbClr val="4D4D4D"/>
    <a:srgbClr val="663300"/>
    <a:srgbClr val="63A0D7"/>
    <a:srgbClr val="FF15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34" autoAdjust="0"/>
    <p:restoredTop sz="94624" autoAdjust="0"/>
  </p:normalViewPr>
  <p:slideViewPr>
    <p:cSldViewPr>
      <p:cViewPr varScale="1">
        <p:scale>
          <a:sx n="124" d="100"/>
          <a:sy n="124" d="100"/>
        </p:scale>
        <p:origin x="-258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CC97D0E-B88D-46B8-B040-7DAEE05EB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4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519363D-AAC4-43E8-997C-E2B6D4A03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ACC27C-1806-4231-81DD-340501C8CA8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1DC1A6-9E3A-4F16-A835-A3A14C7C1BA9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CEA6F71-7D8E-4B3B-AD3A-A02FD925048C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43BA5-95DA-4D7F-A1F7-0AF63C481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0366A-3FD8-48F2-ABA6-3B7BA880B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FBCFE-2473-453D-A371-1CC1E8F31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3582F-3AC6-4B24-8D4D-C283CB713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4C8DD-F402-4B96-9243-956AFB03C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7E6D8-32A1-448D-BDCB-BC019A1C7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48ADE-0120-462F-AED4-149845A5D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CC7F1-93A0-4D49-A955-27499CE82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45C24-6E28-4361-9175-1E1624045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F15B3-4284-47C9-B71D-CCCBFF4DE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64F92-86AD-4852-ACDA-4B53FEB69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3CF56C1-8EDD-4A6C-8D84-08EE580DE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84" r:id="rId4"/>
    <p:sldLayoutId id="2147483890" r:id="rId5"/>
    <p:sldLayoutId id="2147483885" r:id="rId6"/>
    <p:sldLayoutId id="2147483891" r:id="rId7"/>
    <p:sldLayoutId id="2147483892" r:id="rId8"/>
    <p:sldLayoutId id="2147483893" r:id="rId9"/>
    <p:sldLayoutId id="2147483886" r:id="rId10"/>
    <p:sldLayoutId id="21474838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27784" y="836712"/>
            <a:ext cx="6215608" cy="36718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500" dirty="0" smtClean="0">
                <a:solidFill>
                  <a:srgbClr val="230F9D"/>
                </a:solidFill>
              </a:rPr>
              <a:t>ПРАВОВАЯ ОХРАНА ПРОГРАММ И ДАННЫХ. </a:t>
            </a:r>
            <a:br>
              <a:rPr lang="ru-RU" sz="5500" dirty="0" smtClean="0">
                <a:solidFill>
                  <a:srgbClr val="230F9D"/>
                </a:solidFill>
              </a:rPr>
            </a:br>
            <a:r>
              <a:rPr lang="ru-RU" sz="5500" dirty="0" smtClean="0">
                <a:solidFill>
                  <a:srgbClr val="230F9D"/>
                </a:solidFill>
              </a:rPr>
              <a:t>ЗАЩИТА ИНФОРМАЦИИ</a:t>
            </a:r>
            <a:r>
              <a:rPr lang="ru-RU" dirty="0" smtClean="0">
                <a:solidFill>
                  <a:srgbClr val="230F9D"/>
                </a:solidFill>
              </a:rPr>
              <a:t>.</a:t>
            </a:r>
            <a:endParaRPr lang="nl-NL" dirty="0" smtClean="0">
              <a:solidFill>
                <a:srgbClr val="230F9D"/>
              </a:solidFill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4572000" y="5300663"/>
            <a:ext cx="4572000" cy="1512887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Презентацию приготовила </a:t>
            </a:r>
            <a:r>
              <a:rPr lang="ru-RU" dirty="0" err="1">
                <a:solidFill>
                  <a:schemeClr val="tx1"/>
                </a:solidFill>
              </a:rPr>
              <a:t>Смолева</a:t>
            </a:r>
            <a:r>
              <a:rPr lang="ru-RU" dirty="0">
                <a:solidFill>
                  <a:schemeClr val="tx1"/>
                </a:solidFill>
              </a:rPr>
              <a:t> Екатерина </a:t>
            </a:r>
            <a:r>
              <a:rPr lang="ru-RU" dirty="0" smtClean="0">
                <a:solidFill>
                  <a:schemeClr val="tx1"/>
                </a:solidFill>
              </a:rPr>
              <a:t> ученица11 </a:t>
            </a:r>
            <a:r>
              <a:rPr lang="ru-RU" dirty="0">
                <a:solidFill>
                  <a:schemeClr val="tx1"/>
                </a:solidFill>
              </a:rPr>
              <a:t>«а» </a:t>
            </a:r>
            <a:r>
              <a:rPr lang="ru-RU" dirty="0" smtClean="0">
                <a:solidFill>
                  <a:schemeClr val="tx1"/>
                </a:solidFill>
              </a:rPr>
              <a:t>класса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МОУ </a:t>
            </a:r>
            <a:r>
              <a:rPr lang="ru-RU" dirty="0" err="1" smtClean="0">
                <a:solidFill>
                  <a:schemeClr val="tx1"/>
                </a:solidFill>
              </a:rPr>
              <a:t>Объячевская</a:t>
            </a:r>
            <a:r>
              <a:rPr lang="ru-RU" smtClean="0">
                <a:solidFill>
                  <a:schemeClr val="tx1"/>
                </a:solidFill>
              </a:rPr>
              <a:t> СОШ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8" descr="TEACHER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628775"/>
            <a:ext cx="3484563" cy="2879725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0000"/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643192" cy="85010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rgbClr val="230F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Защита информации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8748713" cy="1008063"/>
          </a:xfrm>
        </p:spPr>
        <p:txBody>
          <a:bodyPr/>
          <a:lstStyle/>
          <a:p>
            <a:pPr marL="273050" indent="-273050" algn="just" eaLnBrk="1" hangingPunct="1">
              <a:lnSpc>
                <a:spcPct val="70000"/>
              </a:lnSpc>
              <a:spcBef>
                <a:spcPts val="575"/>
              </a:spcBef>
              <a:buFontTx/>
              <a:buNone/>
            </a:pPr>
            <a:endParaRPr lang="en-US" sz="2200" smtClean="0"/>
          </a:p>
          <a:p>
            <a:pPr marL="273050" indent="-273050" eaLnBrk="1" hangingPunct="1">
              <a:lnSpc>
                <a:spcPct val="70000"/>
              </a:lnSpc>
              <a:spcBef>
                <a:spcPts val="575"/>
              </a:spcBef>
              <a:buFontTx/>
              <a:buNone/>
            </a:pPr>
            <a:r>
              <a:rPr lang="ru-RU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защиты данных, хранящихся на компьютере, используются пароли. </a:t>
            </a:r>
          </a:p>
          <a:p>
            <a:pPr marL="273050" indent="-273050" eaLnBrk="1" hangingPunct="1">
              <a:lnSpc>
                <a:spcPct val="70000"/>
              </a:lnSpc>
              <a:spcBef>
                <a:spcPts val="575"/>
              </a:spcBef>
              <a:buFontTx/>
              <a:buNone/>
            </a:pPr>
            <a:endParaRPr lang="ru-RU" sz="2200" smtClean="0"/>
          </a:p>
          <a:p>
            <a:pPr marL="273050" indent="-273050" eaLnBrk="1" hangingPunct="1">
              <a:lnSpc>
                <a:spcPct val="70000"/>
              </a:lnSpc>
              <a:spcBef>
                <a:spcPts val="575"/>
              </a:spcBef>
              <a:buFontTx/>
              <a:buChar char="-"/>
            </a:pPr>
            <a:endParaRPr lang="ru-RU" sz="2400" smtClean="0">
              <a:solidFill>
                <a:schemeClr val="bg2"/>
              </a:solidFill>
            </a:endParaRPr>
          </a:p>
        </p:txBody>
      </p:sp>
      <p:pic>
        <p:nvPicPr>
          <p:cNvPr id="36866" name="Picture 2" descr="C:\Users\Пользователь\Desktop\информатики\1244550037649_1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80" y="1988840"/>
            <a:ext cx="5194300" cy="3733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5878513"/>
            <a:ext cx="9144000" cy="97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575"/>
              </a:spcBef>
            </a:pPr>
            <a:r>
              <a:rPr lang="ru-RU" sz="2400"/>
              <a:t>Компьютер разрешает доступ к своим ресурсам только тем пользователям, которые зарегистрированы и ввели правильный пароль.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643192" cy="85010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rgbClr val="230F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Защита информации</a:t>
            </a:r>
          </a:p>
        </p:txBody>
      </p:sp>
      <p:sp>
        <p:nvSpPr>
          <p:cNvPr id="20483" name="Прямоугольник 7"/>
          <p:cNvSpPr>
            <a:spLocks noChangeArrowheads="1"/>
          </p:cNvSpPr>
          <p:nvPr/>
        </p:nvSpPr>
        <p:spPr bwMode="auto">
          <a:xfrm>
            <a:off x="323850" y="1052513"/>
            <a:ext cx="85693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/>
              <a:t>Организационные меры защиты от несанкционированного копирования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0" y="1628775"/>
            <a:ext cx="3995738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полноценное использование программного продукта невозможно без соответствующей поддержки со стороны производителя: подробной пользовательской документации, «горячей линии», системы обучения пользователей</a:t>
            </a:r>
            <a:r>
              <a:rPr lang="en-US" sz="2000"/>
              <a:t> </a:t>
            </a:r>
            <a:r>
              <a:rPr lang="ru-RU" sz="2000"/>
              <a:t>и т.п. Организационные меры защиты применяются</a:t>
            </a:r>
            <a:r>
              <a:rPr lang="en-US" sz="2000"/>
              <a:t> </a:t>
            </a:r>
            <a:r>
              <a:rPr lang="ru-RU" sz="2000"/>
              <a:t>крупными разработчиками к достаточно большим и сложным программным продуктам.</a:t>
            </a:r>
          </a:p>
        </p:txBody>
      </p:sp>
      <p:pic>
        <p:nvPicPr>
          <p:cNvPr id="37890" name="Picture 2" descr="C:\Users\Пользователь\Desktop\информатики\kshu40czh9r977s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17734">
            <a:off x="3814567" y="2362860"/>
            <a:ext cx="5267891" cy="373906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643192" cy="85010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rgbClr val="230F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Защита информации</a:t>
            </a:r>
          </a:p>
        </p:txBody>
      </p:sp>
      <p:sp>
        <p:nvSpPr>
          <p:cNvPr id="21507" name="Прямоугольник 2"/>
          <p:cNvSpPr>
            <a:spLocks noChangeArrowheads="1"/>
          </p:cNvSpPr>
          <p:nvPr/>
        </p:nvSpPr>
        <p:spPr bwMode="auto">
          <a:xfrm>
            <a:off x="323850" y="1052513"/>
            <a:ext cx="85693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/>
              <a:t>Организационные меры защиты от несанкционированного копирования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55650" y="1916113"/>
            <a:ext cx="774065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575"/>
              </a:spcBef>
            </a:pPr>
            <a:r>
              <a:rPr lang="ru-RU" sz="2300"/>
              <a:t>Для защиты доступа к информации всё чаще используют</a:t>
            </a:r>
            <a:r>
              <a:rPr lang="en-US" sz="2300"/>
              <a:t> </a:t>
            </a:r>
            <a:r>
              <a:rPr lang="ru-RU" sz="2300"/>
              <a:t>биометрические системы идентификации: идентификация по отпечаткам пальцев, системы распознавания речи, системы идентификации по радужной оболочке глаза, по изображению лица, по геометрии ладони руки.</a:t>
            </a:r>
          </a:p>
        </p:txBody>
      </p:sp>
      <p:pic>
        <p:nvPicPr>
          <p:cNvPr id="2150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4605338"/>
            <a:ext cx="1296988" cy="12969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150" y="5084763"/>
            <a:ext cx="1647825" cy="1095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21511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1275" y="5551488"/>
            <a:ext cx="1581150" cy="1158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21512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67400" y="4933950"/>
            <a:ext cx="1339850" cy="11668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21513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16813" y="4437063"/>
            <a:ext cx="1619250" cy="1079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643192" cy="85010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rgbClr val="230F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Защита информации</a:t>
            </a:r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323850" y="1052513"/>
            <a:ext cx="85693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/>
              <a:t>Юридические меры защиты от несанкционированного копирования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5165725"/>
            <a:ext cx="9144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600"/>
              <a:t>Предусматривают ответственность, в соответствии с действующим законодательством, за использование контрафактных экземпляров программ для ЭВМ или баз данных.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5976" y="1844824"/>
            <a:ext cx="4556353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8914" name="Picture 2" descr="C:\Users\Пользователь\Desktop\информатики\9880b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512" y="1700808"/>
            <a:ext cx="3616530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643192" cy="85010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rgbClr val="230F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Защита информации</a:t>
            </a:r>
          </a:p>
        </p:txBody>
      </p:sp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323850" y="1052513"/>
            <a:ext cx="85693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 algn="ctr">
              <a:lnSpc>
                <a:spcPct val="80000"/>
              </a:lnSpc>
              <a:spcBef>
                <a:spcPts val="575"/>
              </a:spcBef>
            </a:pPr>
            <a:r>
              <a:rPr lang="ru-RU" b="1"/>
              <a:t>Физическая защита данных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228725"/>
            <a:ext cx="3995738" cy="55864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550" dirty="0">
                <a:solidFill>
                  <a:schemeClr val="accent4">
                    <a:lumMod val="10000"/>
                  </a:schemeClr>
                </a:solidFill>
              </a:rPr>
              <a:t>Для обеспечения большей надёжности хранения данных на </a:t>
            </a:r>
            <a:r>
              <a:rPr lang="ru-RU" sz="2550" dirty="0"/>
              <a:t>жёстких дисках используют </a:t>
            </a:r>
            <a:r>
              <a:rPr lang="en-US" sz="2550" dirty="0"/>
              <a:t>RAID-</a:t>
            </a:r>
            <a:r>
              <a:rPr lang="ru-RU" sz="2550" dirty="0"/>
              <a:t>массивы. Несколько жёстких дисков подключаются </a:t>
            </a:r>
            <a:r>
              <a:rPr lang="ru-RU" sz="2550" dirty="0">
                <a:solidFill>
                  <a:schemeClr val="accent4">
                    <a:lumMod val="10000"/>
                  </a:schemeClr>
                </a:solidFill>
              </a:rPr>
              <a:t>к </a:t>
            </a:r>
            <a:r>
              <a:rPr lang="en-US" sz="2550" dirty="0">
                <a:solidFill>
                  <a:schemeClr val="accent4">
                    <a:lumMod val="10000"/>
                  </a:schemeClr>
                </a:solidFill>
              </a:rPr>
              <a:t>RAID</a:t>
            </a:r>
            <a:r>
              <a:rPr lang="ru-RU" sz="2550" dirty="0">
                <a:solidFill>
                  <a:schemeClr val="accent4">
                    <a:lumMod val="10000"/>
                  </a:schemeClr>
                </a:solidFill>
              </a:rPr>
              <a:t>-контроллёру, который рассматривает их как единый логический носитель информации.</a:t>
            </a:r>
            <a:r>
              <a:rPr lang="en-US" sz="255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endParaRPr lang="ru-RU" sz="2550" dirty="0"/>
          </a:p>
        </p:txBody>
      </p:sp>
      <p:pic>
        <p:nvPicPr>
          <p:cNvPr id="39938" name="Picture 2" descr="C:\Users\Пользователь\Desktop\информатики\116868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39908">
            <a:off x="3388750" y="1849869"/>
            <a:ext cx="5884087" cy="37481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-180975" y="1412875"/>
            <a:ext cx="9144000" cy="180022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700" dirty="0" smtClean="0">
                <a:solidFill>
                  <a:srgbClr val="230F9D"/>
                </a:solidFill>
              </a:rPr>
              <a:t/>
            </a:r>
            <a:br>
              <a:rPr lang="ru-RU" sz="2700" dirty="0" smtClean="0">
                <a:solidFill>
                  <a:srgbClr val="230F9D"/>
                </a:solidFill>
              </a:rPr>
            </a:br>
            <a:r>
              <a:rPr lang="ru-RU" sz="2700" dirty="0" smtClean="0">
                <a:solidFill>
                  <a:schemeClr val="accent4">
                    <a:lumMod val="10000"/>
                  </a:schemeClr>
                </a:solidFill>
              </a:rPr>
              <a:t>При записи информации она дублируется и сохраняется на нескольких дисках одновременно, поэтому при выходе из строя одного из дисков данные не теряются.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email">
            <a:lum bright="-10000" contrast="-6000"/>
          </a:blip>
          <a:srcRect/>
          <a:stretch>
            <a:fillRect/>
          </a:stretch>
        </p:blipFill>
        <p:spPr bwMode="auto">
          <a:xfrm>
            <a:off x="4500563" y="3671888"/>
            <a:ext cx="4248150" cy="318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Прямоугольник 6"/>
          <p:cNvSpPr>
            <a:spLocks noChangeArrowheads="1"/>
          </p:cNvSpPr>
          <p:nvPr/>
        </p:nvSpPr>
        <p:spPr bwMode="auto">
          <a:xfrm>
            <a:off x="323850" y="1052513"/>
            <a:ext cx="85693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 algn="ctr">
              <a:lnSpc>
                <a:spcPct val="80000"/>
              </a:lnSpc>
              <a:spcBef>
                <a:spcPts val="575"/>
              </a:spcBef>
            </a:pPr>
            <a:r>
              <a:rPr lang="ru-RU" b="1"/>
              <a:t>Физическая защита данных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643192" cy="85010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rgbClr val="230F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Защита информации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4221163"/>
            <a:ext cx="4356100" cy="17843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defRPr/>
            </a:pPr>
            <a:r>
              <a:rPr lang="ru-RU" sz="2500" dirty="0"/>
              <a:t>Существует несколько разновидностей </a:t>
            </a:r>
            <a:r>
              <a:rPr lang="en-US" sz="2500" dirty="0">
                <a:solidFill>
                  <a:schemeClr val="accent4">
                    <a:lumMod val="10000"/>
                  </a:schemeClr>
                </a:solidFill>
              </a:rPr>
              <a:t>RAID-</a:t>
            </a:r>
            <a:r>
              <a:rPr lang="ru-RU" sz="2500" dirty="0">
                <a:solidFill>
                  <a:schemeClr val="accent4">
                    <a:lumMod val="10000"/>
                  </a:schemeClr>
                </a:solidFill>
              </a:rPr>
              <a:t>массивов: </a:t>
            </a:r>
          </a:p>
          <a:p>
            <a:pPr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500" dirty="0">
                <a:solidFill>
                  <a:schemeClr val="accent4">
                    <a:lumMod val="10000"/>
                  </a:schemeClr>
                </a:solidFill>
              </a:rPr>
              <a:t>RAID</a:t>
            </a:r>
            <a:r>
              <a:rPr lang="ru-RU" sz="2500" dirty="0">
                <a:solidFill>
                  <a:schemeClr val="accent4">
                    <a:lumMod val="10000"/>
                  </a:schemeClr>
                </a:solidFill>
              </a:rPr>
              <a:t> 0 </a:t>
            </a:r>
          </a:p>
          <a:p>
            <a:pPr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defRPr/>
            </a:pPr>
            <a:r>
              <a:rPr lang="ru-RU" sz="25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500" dirty="0">
                <a:solidFill>
                  <a:schemeClr val="accent4">
                    <a:lumMod val="10000"/>
                  </a:schemeClr>
                </a:solidFill>
              </a:rPr>
              <a:t>RAID</a:t>
            </a:r>
            <a:r>
              <a:rPr lang="ru-RU" sz="2500" dirty="0">
                <a:solidFill>
                  <a:schemeClr val="accent4">
                    <a:lumMod val="10000"/>
                  </a:schemeClr>
                </a:solidFill>
              </a:rPr>
              <a:t> 1</a:t>
            </a:r>
            <a:endParaRPr lang="ru-RU" sz="25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6"/>
          <p:cNvSpPr>
            <a:spLocks noChangeArrowheads="1"/>
          </p:cNvSpPr>
          <p:nvPr/>
        </p:nvSpPr>
        <p:spPr bwMode="auto">
          <a:xfrm>
            <a:off x="323850" y="1052513"/>
            <a:ext cx="85693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/>
              <a:t>Защита в Интернете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643192" cy="85010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rgbClr val="230F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Защита информации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364163" y="1484313"/>
            <a:ext cx="338455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700"/>
              <a:t>Для защиты информационных ресурсов компьютера, подключённого к Интернету используют антивирусные программы, например: Антивирус Касперского (</a:t>
            </a:r>
            <a:r>
              <a:rPr lang="en-US" sz="2700"/>
              <a:t>Windows) </a:t>
            </a:r>
            <a:r>
              <a:rPr lang="ru-RU" sz="2700"/>
              <a:t>и антивирус </a:t>
            </a:r>
            <a:r>
              <a:rPr lang="en-US" sz="2700">
                <a:latin typeface="Calibri" pitchFamily="34" charset="0"/>
                <a:ea typeface="Calibri" pitchFamily="34" charset="0"/>
                <a:cs typeface="Calibri" pitchFamily="34" charset="0"/>
              </a:rPr>
              <a:t>KlamAV(Linux)</a:t>
            </a:r>
            <a:r>
              <a:rPr lang="ru-RU" sz="270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pic>
        <p:nvPicPr>
          <p:cNvPr id="40962" name="Picture 2" descr="C:\Users\Пользователь\Desktop\информатики\i.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4193704"/>
            <a:ext cx="2628772" cy="26642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0963" name="Picture 3" descr="C:\Users\Пользователь\Desktop\информатики\1265381860_kav-protection-status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551677">
            <a:off x="312619" y="1605263"/>
            <a:ext cx="3606040" cy="263657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6"/>
          <p:cNvSpPr>
            <a:spLocks noChangeArrowheads="1"/>
          </p:cNvSpPr>
          <p:nvPr/>
        </p:nvSpPr>
        <p:spPr bwMode="auto">
          <a:xfrm>
            <a:off x="323850" y="1052513"/>
            <a:ext cx="85693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/>
              <a:t>Защита в Интернете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643192" cy="85010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rgbClr val="230F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Защита информации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412875"/>
            <a:ext cx="89646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000"/>
              <a:t>Для защиты компьютеров, подключённых к Интернету, от сетевых вирусов и хакерских атак между Интернетом и компьютером устанавливается аппаратный или программный межсетевой экран. Межсетевой экран отслеживает передачу данных между Интернетом и локальным компьютером, выявляет подозрительные действия и предотвращает несанкционированный доступ к данным. 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3213100"/>
            <a:ext cx="7632700" cy="3516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7254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Правовая охрана информации</a:t>
            </a:r>
            <a:endParaRPr lang="ru-RU" sz="3200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1863" y="1955800"/>
            <a:ext cx="3970337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Правовая охрана программ для ЭВМ и баз данных в полном объёме введена в Российской Федерации Законом </a:t>
            </a:r>
            <a:r>
              <a:rPr lang="ru-RU" sz="2400" b="1" dirty="0" smtClean="0">
                <a:solidFill>
                  <a:srgbClr val="FF0000"/>
                </a:solidFill>
              </a:rPr>
              <a:t>"О правовой охране программ для ЭВМ и баз данных“</a:t>
            </a:r>
            <a:r>
              <a:rPr lang="ru-RU" sz="2400" dirty="0" smtClean="0">
                <a:solidFill>
                  <a:schemeClr val="tx1"/>
                </a:solidFill>
              </a:rPr>
              <a:t>, который вступил в силу в 1992 году.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 smtClean="0"/>
          </a:p>
        </p:txBody>
      </p:sp>
      <p:pic>
        <p:nvPicPr>
          <p:cNvPr id="11269" name="Picture 5" descr="C:\Users\Пользователь\Desktop\информатики\pr_ch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2204864"/>
            <a:ext cx="4053830" cy="40538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47050" cy="7239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Правовая охрана информации</a:t>
            </a:r>
            <a:endParaRPr lang="ru-RU" sz="3200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250825" y="1341438"/>
            <a:ext cx="8713788" cy="2519362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</a:rPr>
              <a:t>Для оповещения о своих правах разработчик программы использует знак охраны авторского права.</a:t>
            </a: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Знак охраны авторского права</a:t>
            </a:r>
            <a:r>
              <a:rPr lang="ru-RU" sz="2200" b="1" dirty="0" smtClean="0">
                <a:solidFill>
                  <a:schemeClr val="accent2"/>
                </a:solidFill>
              </a:rPr>
              <a:t>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</a:rPr>
              <a:t>состоит из трёх элементов:</a:t>
            </a: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</a:rPr>
              <a:t>-буквы С в окружности </a:t>
            </a:r>
            <a:r>
              <a:rPr lang="ru-RU" sz="2200" b="1" dirty="0" smtClean="0">
                <a:solidFill>
                  <a:schemeClr val="accent4">
                    <a:lumMod val="10000"/>
                  </a:schemeClr>
                </a:solidFill>
              </a:rPr>
              <a:t>©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</a:rPr>
              <a:t> или круглых скобках (с);</a:t>
            </a: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</a:rPr>
              <a:t>-наименования (имени) правообладателя;</a:t>
            </a: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</a:rPr>
              <a:t>-года первого выпуска программы в свет.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2000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12293" name="Picture 5" descr="C:\Users\Пользователь\Desktop\информатики\9dcabc12936aefd291df2ac75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783695">
            <a:off x="4714008" y="3528620"/>
            <a:ext cx="3960440" cy="290432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412875"/>
            <a:ext cx="3384550" cy="5111750"/>
          </a:xfrm>
        </p:spPr>
        <p:txBody>
          <a:bodyPr>
            <a:normAutofit fontScale="92500" lnSpcReduction="10000"/>
          </a:bodyPr>
          <a:lstStyle/>
          <a:p>
            <a:pPr marL="0" indent="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 2002 году был принят </a:t>
            </a:r>
            <a:r>
              <a:rPr lang="ru-RU" dirty="0" smtClean="0">
                <a:solidFill>
                  <a:schemeClr val="tx1"/>
                </a:solidFill>
              </a:rPr>
              <a:t>Закон </a:t>
            </a:r>
            <a:r>
              <a:rPr lang="ru-RU" b="1" dirty="0" smtClean="0">
                <a:solidFill>
                  <a:srgbClr val="FF0000"/>
                </a:solidFill>
              </a:rPr>
              <a:t>«Об электронно-цифровой подписи»</a:t>
            </a:r>
            <a:r>
              <a:rPr lang="ru-RU" dirty="0" smtClean="0"/>
              <a:t>, который стал законодательной основой электронного документооборота в России.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47050" cy="7239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Правовая охрана информации</a:t>
            </a:r>
            <a:endParaRPr lang="ru-RU" sz="3200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3794" name="Picture 2" descr="C:\Users\Пользователь\Desktop\информатики\wpe3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5976" y="1340768"/>
            <a:ext cx="4248472" cy="43587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975"/>
            <a:ext cx="8686800" cy="48831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</a:rPr>
              <a:t>При регистрации электронно-цифровой подписи в специализированных центрах корреспондент получает два ключа: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>
            <a:off x="2627313" y="3429000"/>
            <a:ext cx="9350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5651500" y="3429000"/>
            <a:ext cx="8636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84213" y="4437063"/>
            <a:ext cx="2879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/>
              <a:t>секретный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614988" y="4437063"/>
            <a:ext cx="3529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/>
              <a:t>открытый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47050" cy="7239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Правовая охрана информации</a:t>
            </a:r>
            <a:endParaRPr lang="ru-RU" sz="3200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80" grpId="0" animBg="1"/>
      <p:bldP spid="3081" grpId="0"/>
      <p:bldP spid="30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77995">
            <a:off x="4403725" y="1878013"/>
            <a:ext cx="4564063" cy="45386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   </a:t>
            </a:r>
            <a:r>
              <a:rPr lang="ru-RU" sz="3600" dirty="0" smtClean="0">
                <a:solidFill>
                  <a:schemeClr val="accent4">
                    <a:lumMod val="10000"/>
                  </a:schemeClr>
                </a:solidFill>
              </a:rPr>
              <a:t>Секретный ключ хранится на дискете или смарт-карте и известен только корреспонденту.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47050" cy="7239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Правовая охрана информации</a:t>
            </a:r>
            <a:endParaRPr lang="ru-RU" sz="3200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4818" name="Picture 2" descr="C:\Users\Пользователь\Desktop\информатики\cb7532-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709897">
            <a:off x="524463" y="2223805"/>
            <a:ext cx="3705791" cy="36389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125538"/>
            <a:ext cx="4895850" cy="27352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160F0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Открытый ключ должен быть у всех потенциальных получателей документов.</a:t>
            </a:r>
            <a:endParaRPr lang="ru-RU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47050" cy="7239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Правовая охрана информации</a:t>
            </a:r>
            <a:endParaRPr lang="ru-RU" sz="3200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8" name="Picture 6" descr="j019538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6325" y="1412875"/>
            <a:ext cx="274955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j02330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3789363"/>
            <a:ext cx="2808288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851275" y="4365625"/>
            <a:ext cx="3889375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accent4">
                    <a:lumMod val="10000"/>
                  </a:schemeClr>
                </a:solidFill>
              </a:rPr>
              <a:t>Обычно рассылается по электронной почте.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7931224" cy="92211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rgbClr val="230F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Защита информации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idx="1"/>
          </p:nvPr>
        </p:nvSpPr>
        <p:spPr>
          <a:xfrm>
            <a:off x="0" y="1557338"/>
            <a:ext cx="8821738" cy="1582737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Защита от несанкционированного копирования </a:t>
            </a:r>
            <a:r>
              <a:rPr lang="ru-RU" sz="2200" dirty="0" smtClean="0"/>
              <a:t>— система мер, направленных на противодействие несанкционированному копированию информации, как правило представленной в электронном виде (данных или программного обеспечения). 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ru-RU" sz="2200" dirty="0" smtClean="0"/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endParaRPr lang="ru-RU" sz="2400" dirty="0" smtClean="0">
              <a:solidFill>
                <a:schemeClr val="bg2"/>
              </a:solidFill>
            </a:endParaRPr>
          </a:p>
        </p:txBody>
      </p:sp>
      <p:pic>
        <p:nvPicPr>
          <p:cNvPr id="13317" name="Picture 5" descr="sprosite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050" y="3429000"/>
            <a:ext cx="4897438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363396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b="1" dirty="0" smtClean="0">
                <a:solidFill>
                  <a:srgbClr val="230F9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Защита информации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idx="1"/>
          </p:nvPr>
        </p:nvSpPr>
        <p:spPr>
          <a:xfrm>
            <a:off x="4427538" y="1773238"/>
            <a:ext cx="4394200" cy="4751387"/>
          </a:xfrm>
        </p:spPr>
        <p:txBody>
          <a:bodyPr/>
          <a:lstStyle/>
          <a:p>
            <a:pPr marL="273050" indent="-273050" algn="ctr" eaLnBrk="1" hangingPunct="1">
              <a:lnSpc>
                <a:spcPct val="80000"/>
              </a:lnSpc>
              <a:spcBef>
                <a:spcPts val="575"/>
              </a:spcBef>
              <a:buFontTx/>
              <a:buNone/>
            </a:pPr>
            <a:r>
              <a:rPr lang="ru-RU" smtClean="0"/>
              <a:t>При защите от копирования используются различные меры:</a:t>
            </a:r>
          </a:p>
          <a:p>
            <a:pPr marL="273050" indent="-273050" algn="ctr" eaLnBrk="1" hangingPunct="1">
              <a:lnSpc>
                <a:spcPct val="80000"/>
              </a:lnSpc>
              <a:spcBef>
                <a:spcPts val="575"/>
              </a:spcBef>
              <a:buFontTx/>
              <a:buNone/>
            </a:pPr>
            <a:r>
              <a:rPr lang="ru-RU" smtClean="0"/>
              <a:t>         -организационные</a:t>
            </a:r>
          </a:p>
          <a:p>
            <a:pPr marL="273050" indent="-273050" algn="ctr" eaLnBrk="1" hangingPunct="1">
              <a:lnSpc>
                <a:spcPct val="80000"/>
              </a:lnSpc>
              <a:spcBef>
                <a:spcPts val="575"/>
              </a:spcBef>
              <a:buFontTx/>
              <a:buNone/>
            </a:pPr>
            <a:r>
              <a:rPr lang="ru-RU" smtClean="0"/>
              <a:t> -юридические</a:t>
            </a:r>
          </a:p>
          <a:p>
            <a:pPr marL="273050" indent="-273050" algn="ctr" eaLnBrk="1" hangingPunct="1">
              <a:lnSpc>
                <a:spcPct val="80000"/>
              </a:lnSpc>
              <a:spcBef>
                <a:spcPts val="575"/>
              </a:spcBef>
              <a:buFontTx/>
              <a:buNone/>
            </a:pPr>
            <a:r>
              <a:rPr lang="ru-RU" smtClean="0"/>
              <a:t>-физические</a:t>
            </a:r>
          </a:p>
          <a:p>
            <a:pPr marL="273050" indent="-273050" algn="ctr" eaLnBrk="1" hangingPunct="1">
              <a:lnSpc>
                <a:spcPct val="80000"/>
              </a:lnSpc>
              <a:spcBef>
                <a:spcPts val="575"/>
              </a:spcBef>
              <a:buFontTx/>
              <a:buNone/>
            </a:pPr>
            <a:r>
              <a:rPr lang="ru-RU" smtClean="0"/>
              <a:t>-в интернете</a:t>
            </a:r>
            <a:endParaRPr lang="ru-RU" sz="2400" smtClean="0">
              <a:solidFill>
                <a:schemeClr val="bg2"/>
              </a:solidFill>
            </a:endParaRPr>
          </a:p>
        </p:txBody>
      </p:sp>
      <p:pic>
        <p:nvPicPr>
          <p:cNvPr id="35842" name="Picture 2" descr="C:\Users\Пользователь\Desktop\информатики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026126">
            <a:off x="475534" y="1852814"/>
            <a:ext cx="3888432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573</TotalTime>
  <Words>521</Words>
  <Application>Microsoft Office PowerPoint</Application>
  <PresentationFormat>Экран (4:3)</PresentationFormat>
  <Paragraphs>63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ПРАВОВАЯ ОХРАНА ПРОГРАММ И ДАННЫХ.  ЗАЩИТА ИНФОРМАЦИИ.</vt:lpstr>
      <vt:lpstr>Правовая охрана информации</vt:lpstr>
      <vt:lpstr>Правовая охрана информации</vt:lpstr>
      <vt:lpstr>Правовая охрана информации</vt:lpstr>
      <vt:lpstr>Правовая охрана информации</vt:lpstr>
      <vt:lpstr>Правовая охрана информации</vt:lpstr>
      <vt:lpstr>Правовая охрана информации</vt:lpstr>
      <vt:lpstr>Защита информации</vt:lpstr>
      <vt:lpstr>Защита информации</vt:lpstr>
      <vt:lpstr>Защита информации</vt:lpstr>
      <vt:lpstr>Защита информации</vt:lpstr>
      <vt:lpstr>Защита информации</vt:lpstr>
      <vt:lpstr>Защита информации</vt:lpstr>
      <vt:lpstr>Защита информации</vt:lpstr>
      <vt:lpstr>Защита информации</vt:lpstr>
      <vt:lpstr>Защита информации</vt:lpstr>
      <vt:lpstr>Защита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Жанна</dc:creator>
  <cp:lastModifiedBy>Логинов</cp:lastModifiedBy>
  <cp:revision>52</cp:revision>
  <dcterms:created xsi:type="dcterms:W3CDTF">2007-09-22T03:21:44Z</dcterms:created>
  <dcterms:modified xsi:type="dcterms:W3CDTF">2012-05-04T12:07:53Z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TC011408241049</vt:lpwstr>
  </property>
</Properties>
</file>