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9" r:id="rId2"/>
    <p:sldMasterId id="2147483721" r:id="rId3"/>
    <p:sldMasterId id="2147483733" r:id="rId4"/>
    <p:sldMasterId id="2147483745" r:id="rId5"/>
    <p:sldMasterId id="2147483781" r:id="rId6"/>
  </p:sldMasterIdLst>
  <p:sldIdLst>
    <p:sldId id="256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07951"/>
            <a:ext cx="9101139" cy="6489700"/>
            <a:chOff x="0" y="68"/>
            <a:chExt cx="5733" cy="4088"/>
          </a:xfrm>
        </p:grpSpPr>
        <p:sp>
          <p:nvSpPr>
            <p:cNvPr id="47107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08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09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0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1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2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3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4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5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6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7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8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9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0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1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3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4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6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7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8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29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0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1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2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3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4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5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6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7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8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39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0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1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2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3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4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5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6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7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8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49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0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1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2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3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4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5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6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7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8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59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60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61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62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63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64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65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66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67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68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69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70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71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72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73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74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75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76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77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78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79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0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1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2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3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4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5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6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7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8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89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90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91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92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93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94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95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96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97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98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99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00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01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02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03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04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05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06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07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08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09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10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11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12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13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14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15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16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17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18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19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20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21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22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23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24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25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26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27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28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29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30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31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32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33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34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35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36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37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38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39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40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41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42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43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44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45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46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47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48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49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50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51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52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53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54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55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56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57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58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59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60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61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62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63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64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65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66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67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68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69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70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71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72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73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74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75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76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77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78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79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80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81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82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83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84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85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82"/>
          <p:cNvGrpSpPr>
            <a:grpSpLocks/>
          </p:cNvGrpSpPr>
          <p:nvPr/>
        </p:nvGrpSpPr>
        <p:grpSpPr bwMode="auto">
          <a:xfrm>
            <a:off x="539751" y="765175"/>
            <a:ext cx="8077200" cy="1676400"/>
            <a:chOff x="336" y="1200"/>
            <a:chExt cx="5088" cy="1056"/>
          </a:xfrm>
        </p:grpSpPr>
        <p:sp>
          <p:nvSpPr>
            <p:cNvPr id="47287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88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89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90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91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7292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4213" y="90805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7293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403351" y="33575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7294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7295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1" i="1"/>
            </a:lvl1pPr>
          </a:lstStyle>
          <a:p>
            <a:endParaRPr lang="ru-RU"/>
          </a:p>
        </p:txBody>
      </p:sp>
      <p:sp>
        <p:nvSpPr>
          <p:cNvPr id="47296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4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47298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299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0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1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2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3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4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5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6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7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8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09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10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11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12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313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47314" name="Picture 210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2246314"/>
            <a:ext cx="293688" cy="2936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64" y="0"/>
            <a:ext cx="1728787" cy="6865938"/>
            <a:chOff x="3" y="0"/>
            <a:chExt cx="1089" cy="4325"/>
          </a:xfrm>
        </p:grpSpPr>
        <p:sp>
          <p:nvSpPr>
            <p:cNvPr id="53251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52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53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54" name="AutoShape 6"/>
            <p:cNvSpPr>
              <a:spLocks noChangeArrowheads="1"/>
            </p:cNvSpPr>
            <p:nvPr/>
          </p:nvSpPr>
          <p:spPr bwMode="auto">
            <a:xfrm rot="6000000">
              <a:off x="348" y="1644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25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1370013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325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3A24686-4657-4736-A52D-661C2AC80B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32066-2563-4DD3-9C7D-0323CC41078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134CB-762F-40E4-99CA-471FFF78C9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2413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0EA60-FDBC-4A12-B82A-C32FEA18DC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81F24-7536-401B-B2A0-EB976222CA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D283B-8718-464A-890A-B4DAC8596C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5AB7C-6894-4E67-9014-CC571DF1BA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C5AC9-D4D4-44D0-AFD5-B74A73CB42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C5BA1-7196-4B4D-A056-181B6B8A95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5B7C4-E571-446B-A5CC-161E662511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9314" y="247650"/>
            <a:ext cx="1943100" cy="55435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4" y="247650"/>
            <a:ext cx="5676900" cy="5543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FE96D-4786-4039-B911-F1CA1D2993C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568451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0" y="6415089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66564" name="Freeform 4"/>
          <p:cNvSpPr>
            <a:spLocks/>
          </p:cNvSpPr>
          <p:nvPr/>
        </p:nvSpPr>
        <p:spPr bwMode="auto">
          <a:xfrm>
            <a:off x="7573964" y="5902326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65" name="Freeform 5"/>
          <p:cNvSpPr>
            <a:spLocks/>
          </p:cNvSpPr>
          <p:nvPr/>
        </p:nvSpPr>
        <p:spPr bwMode="auto">
          <a:xfrm>
            <a:off x="7575549" y="6176964"/>
            <a:ext cx="1568451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66567" name="Freeform 7"/>
          <p:cNvSpPr>
            <a:spLocks/>
          </p:cNvSpPr>
          <p:nvPr/>
        </p:nvSpPr>
        <p:spPr bwMode="auto">
          <a:xfrm>
            <a:off x="1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6569" name="Freeform 9"/>
          <p:cNvSpPr>
            <a:spLocks/>
          </p:cNvSpPr>
          <p:nvPr/>
        </p:nvSpPr>
        <p:spPr bwMode="auto">
          <a:xfrm>
            <a:off x="3176" y="-15874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657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772400" y="6415089"/>
            <a:ext cx="1371600" cy="423862"/>
          </a:xfrm>
        </p:spPr>
        <p:txBody>
          <a:bodyPr/>
          <a:lstStyle>
            <a:lvl1pPr>
              <a:defRPr/>
            </a:lvl1pPr>
          </a:lstStyle>
          <a:p>
            <a:fld id="{6C36B923-F3CE-4DD3-BA48-EFCB20ADA29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6571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Сердюкова Ольга Анатольевна, 2004 г.</a:t>
            </a:r>
          </a:p>
        </p:txBody>
      </p:sp>
      <p:sp>
        <p:nvSpPr>
          <p:cNvPr id="66572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C413C-930F-49DF-BBF9-B74D5AD51D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0C0FA-ED2E-4510-9FFE-3533D8A3B0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6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6" y="1927226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6B819-85BE-4ABB-A72B-4CDB50E54C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59A5F-EAE4-4615-B0DF-C28C1DF5F0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780C0E-827B-4639-A613-DD51E5FFCE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0A2C3-1E57-4C99-A774-E44B79A4C5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7DAAC-4E54-4FA2-B114-A6DEE44AA6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2C362-7FCE-4989-B958-3EC8602710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4FDD8-39A1-42C3-8E07-987830D78D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5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6" y="0"/>
            <a:ext cx="4999039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F59DC-83F9-4CF6-A154-FD514A1A8A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7" y="1381126"/>
            <a:ext cx="6253163" cy="2333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6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2743200" y="5410200"/>
            <a:ext cx="62484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3200" b="1"/>
            </a:lvl1pPr>
          </a:lstStyle>
          <a:p>
            <a:endParaRPr lang="ru-RU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557339" cy="6878638"/>
            <a:chOff x="0" y="-6"/>
            <a:chExt cx="981" cy="4333"/>
          </a:xfrm>
        </p:grpSpPr>
        <p:sp>
          <p:nvSpPr>
            <p:cNvPr id="87046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47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7048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49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7050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51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52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53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54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55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56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57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58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59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7060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61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7062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63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64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65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66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67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68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69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70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71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72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73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7074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23875" y="1428750"/>
            <a:ext cx="2095500" cy="2095500"/>
            <a:chOff x="330" y="900"/>
            <a:chExt cx="1320" cy="1320"/>
          </a:xfrm>
        </p:grpSpPr>
        <p:sp>
          <p:nvSpPr>
            <p:cNvPr id="87076" name="Rectangle 36"/>
            <p:cNvSpPr>
              <a:spLocks noChangeArrowheads="1"/>
            </p:cNvSpPr>
            <p:nvPr/>
          </p:nvSpPr>
          <p:spPr bwMode="auto">
            <a:xfrm>
              <a:off x="975" y="900"/>
              <a:ext cx="675" cy="1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4" name="Group 37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330" y="1015"/>
                <a:ext cx="1079" cy="1060"/>
                <a:chOff x="330" y="1015"/>
                <a:chExt cx="1079" cy="1060"/>
              </a:xfrm>
            </p:grpSpPr>
            <p:grpSp>
              <p:nvGrpSpPr>
                <p:cNvPr id="6" name="Group 39"/>
                <p:cNvGrpSpPr>
                  <a:grpSpLocks/>
                </p:cNvGrpSpPr>
                <p:nvPr/>
              </p:nvGrpSpPr>
              <p:grpSpPr bwMode="auto">
                <a:xfrm>
                  <a:off x="330" y="1015"/>
                  <a:ext cx="1079" cy="1060"/>
                  <a:chOff x="330" y="1015"/>
                  <a:chExt cx="1079" cy="1060"/>
                </a:xfrm>
              </p:grpSpPr>
              <p:sp>
                <p:nvSpPr>
                  <p:cNvPr id="87080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910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708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333" y="1015"/>
                    <a:ext cx="1074" cy="165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7082" name="AutoShape 42"/>
                  <p:cNvSpPr>
                    <a:spLocks noChangeArrowheads="1"/>
                  </p:cNvSpPr>
                  <p:nvPr/>
                </p:nvSpPr>
                <p:spPr bwMode="auto">
                  <a:xfrm rot="5400000" flipV="1">
                    <a:off x="-91" y="144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7083" name="AutoShape 43"/>
                  <p:cNvSpPr>
                    <a:spLocks noChangeArrowheads="1"/>
                  </p:cNvSpPr>
                  <p:nvPr/>
                </p:nvSpPr>
                <p:spPr bwMode="auto">
                  <a:xfrm rot="-5400000" flipH="1" flipV="1">
                    <a:off x="802" y="1436"/>
                    <a:ext cx="1028" cy="186"/>
                  </a:xfrm>
                  <a:custGeom>
                    <a:avLst/>
                    <a:gdLst>
                      <a:gd name="G0" fmla="+- 2645 0 0"/>
                      <a:gd name="G1" fmla="+- 21600 0 2645"/>
                      <a:gd name="G2" fmla="*/ 2645 1 2"/>
                      <a:gd name="G3" fmla="+- 21600 0 G2"/>
                      <a:gd name="G4" fmla="+/ 2645 21600 2"/>
                      <a:gd name="G5" fmla="+/ G1 0 2"/>
                      <a:gd name="G6" fmla="*/ 21600 21600 2645"/>
                      <a:gd name="G7" fmla="*/ G6 1 2"/>
                      <a:gd name="G8" fmla="+- 21600 0 G7"/>
                      <a:gd name="G9" fmla="*/ 21600 1 2"/>
                      <a:gd name="G10" fmla="+- 2645 0 G9"/>
                      <a:gd name="G11" fmla="?: G10 G8 0"/>
                      <a:gd name="G12" fmla="?: G10 G7 21600"/>
                      <a:gd name="T0" fmla="*/ 20277 w 21600"/>
                      <a:gd name="T1" fmla="*/ 10800 h 21600"/>
                      <a:gd name="T2" fmla="*/ 10800 w 21600"/>
                      <a:gd name="T3" fmla="*/ 21600 h 21600"/>
                      <a:gd name="T4" fmla="*/ 1323 w 21600"/>
                      <a:gd name="T5" fmla="*/ 10800 h 21600"/>
                      <a:gd name="T6" fmla="*/ 10800 w 21600"/>
                      <a:gd name="T7" fmla="*/ 0 h 21600"/>
                      <a:gd name="T8" fmla="*/ 3123 w 21600"/>
                      <a:gd name="T9" fmla="*/ 3123 h 21600"/>
                      <a:gd name="T10" fmla="*/ 18477 w 21600"/>
                      <a:gd name="T11" fmla="*/ 18477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T8" t="T9" r="T10" b="T11"/>
                    <a:pathLst>
                      <a:path w="21600" h="21600">
                        <a:moveTo>
                          <a:pt x="0" y="0"/>
                        </a:moveTo>
                        <a:lnTo>
                          <a:pt x="2645" y="21600"/>
                        </a:lnTo>
                        <a:lnTo>
                          <a:pt x="18955" y="21600"/>
                        </a:lnTo>
                        <a:lnTo>
                          <a:pt x="21600" y="0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0" scaled="1"/>
                  </a:gra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87084" name="Rectangle 44"/>
                <p:cNvSpPr>
                  <a:spLocks noChangeArrowheads="1"/>
                </p:cNvSpPr>
                <p:nvPr/>
              </p:nvSpPr>
              <p:spPr bwMode="auto">
                <a:xfrm>
                  <a:off x="433" y="1111"/>
                  <a:ext cx="874" cy="868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7085" name="Oval 45"/>
                <p:cNvSpPr>
                  <a:spLocks noChangeArrowheads="1"/>
                </p:cNvSpPr>
                <p:nvPr/>
              </p:nvSpPr>
              <p:spPr bwMode="auto">
                <a:xfrm>
                  <a:off x="484" y="1170"/>
                  <a:ext cx="772" cy="75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>
                    <a:latin typeface="Times New Roman" pitchFamily="18" charset="0"/>
                  </a:endParaRPr>
                </a:p>
              </p:txBody>
            </p:sp>
            <p:sp>
              <p:nvSpPr>
                <p:cNvPr id="87086" name="Oval 46"/>
                <p:cNvSpPr>
                  <a:spLocks noChangeArrowheads="1"/>
                </p:cNvSpPr>
                <p:nvPr/>
              </p:nvSpPr>
              <p:spPr bwMode="auto">
                <a:xfrm>
                  <a:off x="559" y="1241"/>
                  <a:ext cx="622" cy="60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>
                    <a:latin typeface="Times New Roman" pitchFamily="18" charset="0"/>
                  </a:endParaRPr>
                </a:p>
              </p:txBody>
            </p:sp>
            <p:sp>
              <p:nvSpPr>
                <p:cNvPr id="87087" name="Oval 47"/>
                <p:cNvSpPr>
                  <a:spLocks noChangeArrowheads="1"/>
                </p:cNvSpPr>
                <p:nvPr/>
              </p:nvSpPr>
              <p:spPr bwMode="auto">
                <a:xfrm>
                  <a:off x="624" y="1303"/>
                  <a:ext cx="492" cy="484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7" name="Group 48"/>
              <p:cNvGrpSpPr>
                <a:grpSpLocks/>
              </p:cNvGrpSpPr>
              <p:nvPr/>
            </p:nvGrpSpPr>
            <p:grpSpPr bwMode="auto">
              <a:xfrm>
                <a:off x="634" y="1345"/>
                <a:ext cx="447" cy="402"/>
                <a:chOff x="634" y="1345"/>
                <a:chExt cx="447" cy="402"/>
              </a:xfrm>
            </p:grpSpPr>
            <p:sp>
              <p:nvSpPr>
                <p:cNvPr id="87089" name="Arc 49"/>
                <p:cNvSpPr>
                  <a:spLocks/>
                </p:cNvSpPr>
                <p:nvPr/>
              </p:nvSpPr>
              <p:spPr bwMode="auto">
                <a:xfrm>
                  <a:off x="856" y="1409"/>
                  <a:ext cx="34" cy="288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43200"/>
                    <a:gd name="T2" fmla="*/ 0 w 21600"/>
                    <a:gd name="T3" fmla="*/ 43200 h 43200"/>
                    <a:gd name="T4" fmla="*/ 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</a:path>
                    <a:path w="21600" h="432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cubicBezTo>
                        <a:pt x="21600" y="33529"/>
                        <a:pt x="11929" y="43199"/>
                        <a:pt x="0" y="432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7090" name="Arc 50"/>
                <p:cNvSpPr>
                  <a:spLocks/>
                </p:cNvSpPr>
                <p:nvPr/>
              </p:nvSpPr>
              <p:spPr bwMode="auto">
                <a:xfrm>
                  <a:off x="827" y="1409"/>
                  <a:ext cx="34" cy="288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21600 w 21600"/>
                    <a:gd name="T1" fmla="*/ 43200 h 43200"/>
                    <a:gd name="T2" fmla="*/ 21600 w 21600"/>
                    <a:gd name="T3" fmla="*/ 0 h 43200"/>
                    <a:gd name="T4" fmla="*/ 21600 w 21600"/>
                    <a:gd name="T5" fmla="*/ 21600 h 4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43200" fill="none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</a:path>
                    <a:path w="21600" h="43200" stroke="0" extrusionOk="0">
                      <a:moveTo>
                        <a:pt x="21600" y="43200"/>
                      </a:move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-1" y="9670"/>
                        <a:pt x="9670" y="0"/>
                        <a:pt x="21599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7091" name="AutoShape 51"/>
                <p:cNvSpPr>
                  <a:spLocks noChangeArrowheads="1"/>
                </p:cNvSpPr>
                <p:nvPr/>
              </p:nvSpPr>
              <p:spPr bwMode="auto">
                <a:xfrm>
                  <a:off x="798" y="1694"/>
                  <a:ext cx="122" cy="53"/>
                </a:xfrm>
                <a:prstGeom prst="roundRect">
                  <a:avLst>
                    <a:gd name="adj" fmla="val 49995"/>
                  </a:avLst>
                </a:prstGeom>
                <a:gradFill rotWithShape="0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5000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7092" name="Freeform 52"/>
                <p:cNvSpPr>
                  <a:spLocks/>
                </p:cNvSpPr>
                <p:nvPr/>
              </p:nvSpPr>
              <p:spPr bwMode="auto">
                <a:xfrm>
                  <a:off x="634" y="1467"/>
                  <a:ext cx="221" cy="230"/>
                </a:xfrm>
                <a:custGeom>
                  <a:avLst/>
                  <a:gdLst/>
                  <a:ahLst/>
                  <a:cxnLst>
                    <a:cxn ang="0">
                      <a:pos x="212" y="204"/>
                    </a:cxn>
                    <a:cxn ang="0">
                      <a:pos x="194" y="158"/>
                    </a:cxn>
                    <a:cxn ang="0">
                      <a:pos x="188" y="111"/>
                    </a:cxn>
                    <a:cxn ang="0">
                      <a:pos x="183" y="72"/>
                    </a:cxn>
                    <a:cxn ang="0">
                      <a:pos x="178" y="52"/>
                    </a:cxn>
                    <a:cxn ang="0">
                      <a:pos x="169" y="37"/>
                    </a:cxn>
                    <a:cxn ang="0">
                      <a:pos x="157" y="24"/>
                    </a:cxn>
                    <a:cxn ang="0">
                      <a:pos x="143" y="13"/>
                    </a:cxn>
                    <a:cxn ang="0">
                      <a:pos x="124" y="5"/>
                    </a:cxn>
                    <a:cxn ang="0">
                      <a:pos x="100" y="0"/>
                    </a:cxn>
                    <a:cxn ang="0">
                      <a:pos x="76" y="0"/>
                    </a:cxn>
                    <a:cxn ang="0">
                      <a:pos x="54" y="7"/>
                    </a:cxn>
                    <a:cxn ang="0">
                      <a:pos x="35" y="16"/>
                    </a:cxn>
                    <a:cxn ang="0">
                      <a:pos x="18" y="31"/>
                    </a:cxn>
                    <a:cxn ang="0">
                      <a:pos x="5" y="51"/>
                    </a:cxn>
                    <a:cxn ang="0">
                      <a:pos x="0" y="73"/>
                    </a:cxn>
                    <a:cxn ang="0">
                      <a:pos x="3" y="72"/>
                    </a:cxn>
                    <a:cxn ang="0">
                      <a:pos x="15" y="64"/>
                    </a:cxn>
                    <a:cxn ang="0">
                      <a:pos x="35" y="58"/>
                    </a:cxn>
                    <a:cxn ang="0">
                      <a:pos x="56" y="57"/>
                    </a:cxn>
                    <a:cxn ang="0">
                      <a:pos x="74" y="63"/>
                    </a:cxn>
                    <a:cxn ang="0">
                      <a:pos x="87" y="73"/>
                    </a:cxn>
                    <a:cxn ang="0">
                      <a:pos x="93" y="85"/>
                    </a:cxn>
                    <a:cxn ang="0">
                      <a:pos x="96" y="102"/>
                    </a:cxn>
                    <a:cxn ang="0">
                      <a:pos x="100" y="124"/>
                    </a:cxn>
                    <a:cxn ang="0">
                      <a:pos x="106" y="147"/>
                    </a:cxn>
                    <a:cxn ang="0">
                      <a:pos x="116" y="168"/>
                    </a:cxn>
                    <a:cxn ang="0">
                      <a:pos x="131" y="190"/>
                    </a:cxn>
                    <a:cxn ang="0">
                      <a:pos x="150" y="207"/>
                    </a:cxn>
                    <a:cxn ang="0">
                      <a:pos x="172" y="219"/>
                    </a:cxn>
                    <a:cxn ang="0">
                      <a:pos x="194" y="226"/>
                    </a:cxn>
                    <a:cxn ang="0">
                      <a:pos x="220" y="229"/>
                    </a:cxn>
                  </a:cxnLst>
                  <a:rect l="0" t="0" r="r" b="b"/>
                  <a:pathLst>
                    <a:path w="221" h="230">
                      <a:moveTo>
                        <a:pt x="220" y="229"/>
                      </a:moveTo>
                      <a:lnTo>
                        <a:pt x="212" y="204"/>
                      </a:lnTo>
                      <a:lnTo>
                        <a:pt x="202" y="180"/>
                      </a:lnTo>
                      <a:lnTo>
                        <a:pt x="194" y="158"/>
                      </a:lnTo>
                      <a:lnTo>
                        <a:pt x="190" y="136"/>
                      </a:lnTo>
                      <a:lnTo>
                        <a:pt x="188" y="111"/>
                      </a:lnTo>
                      <a:lnTo>
                        <a:pt x="185" y="85"/>
                      </a:lnTo>
                      <a:lnTo>
                        <a:pt x="183" y="72"/>
                      </a:lnTo>
                      <a:lnTo>
                        <a:pt x="181" y="61"/>
                      </a:lnTo>
                      <a:lnTo>
                        <a:pt x="178" y="52"/>
                      </a:lnTo>
                      <a:lnTo>
                        <a:pt x="173" y="43"/>
                      </a:lnTo>
                      <a:lnTo>
                        <a:pt x="169" y="37"/>
                      </a:lnTo>
                      <a:lnTo>
                        <a:pt x="164" y="30"/>
                      </a:lnTo>
                      <a:lnTo>
                        <a:pt x="157" y="24"/>
                      </a:lnTo>
                      <a:lnTo>
                        <a:pt x="150" y="18"/>
                      </a:lnTo>
                      <a:lnTo>
                        <a:pt x="143" y="13"/>
                      </a:lnTo>
                      <a:lnTo>
                        <a:pt x="134" y="9"/>
                      </a:lnTo>
                      <a:lnTo>
                        <a:pt x="124" y="5"/>
                      </a:lnTo>
                      <a:lnTo>
                        <a:pt x="112" y="2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6" y="0"/>
                      </a:lnTo>
                      <a:lnTo>
                        <a:pt x="65" y="2"/>
                      </a:lnTo>
                      <a:lnTo>
                        <a:pt x="54" y="7"/>
                      </a:lnTo>
                      <a:lnTo>
                        <a:pt x="45" y="10"/>
                      </a:lnTo>
                      <a:lnTo>
                        <a:pt x="35" y="16"/>
                      </a:lnTo>
                      <a:lnTo>
                        <a:pt x="25" y="24"/>
                      </a:lnTo>
                      <a:lnTo>
                        <a:pt x="18" y="31"/>
                      </a:lnTo>
                      <a:lnTo>
                        <a:pt x="11" y="41"/>
                      </a:lnTo>
                      <a:lnTo>
                        <a:pt x="5" y="51"/>
                      </a:lnTo>
                      <a:lnTo>
                        <a:pt x="1" y="63"/>
                      </a:lnTo>
                      <a:lnTo>
                        <a:pt x="0" y="73"/>
                      </a:lnTo>
                      <a:lnTo>
                        <a:pt x="0" y="79"/>
                      </a:lnTo>
                      <a:lnTo>
                        <a:pt x="3" y="72"/>
                      </a:lnTo>
                      <a:lnTo>
                        <a:pt x="8" y="67"/>
                      </a:lnTo>
                      <a:lnTo>
                        <a:pt x="15" y="64"/>
                      </a:lnTo>
                      <a:lnTo>
                        <a:pt x="25" y="60"/>
                      </a:lnTo>
                      <a:lnTo>
                        <a:pt x="35" y="58"/>
                      </a:lnTo>
                      <a:lnTo>
                        <a:pt x="46" y="57"/>
                      </a:lnTo>
                      <a:lnTo>
                        <a:pt x="56" y="57"/>
                      </a:lnTo>
                      <a:lnTo>
                        <a:pt x="67" y="60"/>
                      </a:lnTo>
                      <a:lnTo>
                        <a:pt x="74" y="63"/>
                      </a:lnTo>
                      <a:lnTo>
                        <a:pt x="81" y="67"/>
                      </a:lnTo>
                      <a:lnTo>
                        <a:pt x="87" y="73"/>
                      </a:lnTo>
                      <a:lnTo>
                        <a:pt x="91" y="78"/>
                      </a:lnTo>
                      <a:lnTo>
                        <a:pt x="93" y="85"/>
                      </a:lnTo>
                      <a:lnTo>
                        <a:pt x="95" y="92"/>
                      </a:lnTo>
                      <a:lnTo>
                        <a:pt x="96" y="102"/>
                      </a:lnTo>
                      <a:lnTo>
                        <a:pt x="98" y="112"/>
                      </a:lnTo>
                      <a:lnTo>
                        <a:pt x="100" y="124"/>
                      </a:lnTo>
                      <a:lnTo>
                        <a:pt x="103" y="135"/>
                      </a:lnTo>
                      <a:lnTo>
                        <a:pt x="106" y="147"/>
                      </a:lnTo>
                      <a:lnTo>
                        <a:pt x="111" y="158"/>
                      </a:lnTo>
                      <a:lnTo>
                        <a:pt x="116" y="168"/>
                      </a:lnTo>
                      <a:lnTo>
                        <a:pt x="123" y="180"/>
                      </a:lnTo>
                      <a:lnTo>
                        <a:pt x="131" y="190"/>
                      </a:lnTo>
                      <a:lnTo>
                        <a:pt x="140" y="199"/>
                      </a:lnTo>
                      <a:lnTo>
                        <a:pt x="150" y="207"/>
                      </a:lnTo>
                      <a:lnTo>
                        <a:pt x="163" y="215"/>
                      </a:lnTo>
                      <a:lnTo>
                        <a:pt x="172" y="219"/>
                      </a:lnTo>
                      <a:lnTo>
                        <a:pt x="183" y="223"/>
                      </a:lnTo>
                      <a:lnTo>
                        <a:pt x="194" y="226"/>
                      </a:lnTo>
                      <a:lnTo>
                        <a:pt x="207" y="228"/>
                      </a:lnTo>
                      <a:lnTo>
                        <a:pt x="22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7093" name="Freeform 53"/>
                <p:cNvSpPr>
                  <a:spLocks/>
                </p:cNvSpPr>
                <p:nvPr/>
              </p:nvSpPr>
              <p:spPr bwMode="auto">
                <a:xfrm>
                  <a:off x="859" y="1467"/>
                  <a:ext cx="222" cy="230"/>
                </a:xfrm>
                <a:custGeom>
                  <a:avLst/>
                  <a:gdLst/>
                  <a:ahLst/>
                  <a:cxnLst>
                    <a:cxn ang="0">
                      <a:pos x="7" y="204"/>
                    </a:cxn>
                    <a:cxn ang="0">
                      <a:pos x="25" y="158"/>
                    </a:cxn>
                    <a:cxn ang="0">
                      <a:pos x="31" y="111"/>
                    </a:cxn>
                    <a:cxn ang="0">
                      <a:pos x="36" y="72"/>
                    </a:cxn>
                    <a:cxn ang="0">
                      <a:pos x="41" y="52"/>
                    </a:cxn>
                    <a:cxn ang="0">
                      <a:pos x="50" y="37"/>
                    </a:cxn>
                    <a:cxn ang="0">
                      <a:pos x="62" y="24"/>
                    </a:cxn>
                    <a:cxn ang="0">
                      <a:pos x="77" y="13"/>
                    </a:cxn>
                    <a:cxn ang="0">
                      <a:pos x="96" y="5"/>
                    </a:cxn>
                    <a:cxn ang="0">
                      <a:pos x="120" y="0"/>
                    </a:cxn>
                    <a:cxn ang="0">
                      <a:pos x="143" y="0"/>
                    </a:cxn>
                    <a:cxn ang="0">
                      <a:pos x="165" y="7"/>
                    </a:cxn>
                    <a:cxn ang="0">
                      <a:pos x="184" y="16"/>
                    </a:cxn>
                    <a:cxn ang="0">
                      <a:pos x="201" y="31"/>
                    </a:cxn>
                    <a:cxn ang="0">
                      <a:pos x="215" y="51"/>
                    </a:cxn>
                    <a:cxn ang="0">
                      <a:pos x="221" y="73"/>
                    </a:cxn>
                    <a:cxn ang="0">
                      <a:pos x="217" y="72"/>
                    </a:cxn>
                    <a:cxn ang="0">
                      <a:pos x="205" y="64"/>
                    </a:cxn>
                    <a:cxn ang="0">
                      <a:pos x="184" y="58"/>
                    </a:cxn>
                    <a:cxn ang="0">
                      <a:pos x="164" y="57"/>
                    </a:cxn>
                    <a:cxn ang="0">
                      <a:pos x="145" y="63"/>
                    </a:cxn>
                    <a:cxn ang="0">
                      <a:pos x="132" y="73"/>
                    </a:cxn>
                    <a:cxn ang="0">
                      <a:pos x="127" y="85"/>
                    </a:cxn>
                    <a:cxn ang="0">
                      <a:pos x="123" y="102"/>
                    </a:cxn>
                    <a:cxn ang="0">
                      <a:pos x="120" y="124"/>
                    </a:cxn>
                    <a:cxn ang="0">
                      <a:pos x="113" y="147"/>
                    </a:cxn>
                    <a:cxn ang="0">
                      <a:pos x="104" y="168"/>
                    </a:cxn>
                    <a:cxn ang="0">
                      <a:pos x="89" y="190"/>
                    </a:cxn>
                    <a:cxn ang="0">
                      <a:pos x="69" y="207"/>
                    </a:cxn>
                    <a:cxn ang="0">
                      <a:pos x="47" y="219"/>
                    </a:cxn>
                    <a:cxn ang="0">
                      <a:pos x="25" y="226"/>
                    </a:cxn>
                    <a:cxn ang="0">
                      <a:pos x="0" y="229"/>
                    </a:cxn>
                  </a:cxnLst>
                  <a:rect l="0" t="0" r="r" b="b"/>
                  <a:pathLst>
                    <a:path w="222" h="230">
                      <a:moveTo>
                        <a:pt x="0" y="229"/>
                      </a:moveTo>
                      <a:lnTo>
                        <a:pt x="7" y="204"/>
                      </a:lnTo>
                      <a:lnTo>
                        <a:pt x="17" y="180"/>
                      </a:lnTo>
                      <a:lnTo>
                        <a:pt x="25" y="158"/>
                      </a:lnTo>
                      <a:lnTo>
                        <a:pt x="29" y="136"/>
                      </a:lnTo>
                      <a:lnTo>
                        <a:pt x="31" y="111"/>
                      </a:lnTo>
                      <a:lnTo>
                        <a:pt x="34" y="85"/>
                      </a:lnTo>
                      <a:lnTo>
                        <a:pt x="36" y="72"/>
                      </a:lnTo>
                      <a:lnTo>
                        <a:pt x="38" y="61"/>
                      </a:lnTo>
                      <a:lnTo>
                        <a:pt x="41" y="52"/>
                      </a:lnTo>
                      <a:lnTo>
                        <a:pt x="46" y="43"/>
                      </a:lnTo>
                      <a:lnTo>
                        <a:pt x="50" y="37"/>
                      </a:lnTo>
                      <a:lnTo>
                        <a:pt x="56" y="30"/>
                      </a:lnTo>
                      <a:lnTo>
                        <a:pt x="62" y="24"/>
                      </a:lnTo>
                      <a:lnTo>
                        <a:pt x="69" y="18"/>
                      </a:lnTo>
                      <a:lnTo>
                        <a:pt x="77" y="13"/>
                      </a:lnTo>
                      <a:lnTo>
                        <a:pt x="86" y="9"/>
                      </a:lnTo>
                      <a:lnTo>
                        <a:pt x="96" y="5"/>
                      </a:lnTo>
                      <a:lnTo>
                        <a:pt x="108" y="2"/>
                      </a:lnTo>
                      <a:lnTo>
                        <a:pt x="120" y="0"/>
                      </a:lnTo>
                      <a:lnTo>
                        <a:pt x="132" y="0"/>
                      </a:lnTo>
                      <a:lnTo>
                        <a:pt x="143" y="0"/>
                      </a:lnTo>
                      <a:lnTo>
                        <a:pt x="155" y="2"/>
                      </a:lnTo>
                      <a:lnTo>
                        <a:pt x="165" y="7"/>
                      </a:lnTo>
                      <a:lnTo>
                        <a:pt x="175" y="10"/>
                      </a:lnTo>
                      <a:lnTo>
                        <a:pt x="184" y="16"/>
                      </a:lnTo>
                      <a:lnTo>
                        <a:pt x="195" y="24"/>
                      </a:lnTo>
                      <a:lnTo>
                        <a:pt x="201" y="31"/>
                      </a:lnTo>
                      <a:lnTo>
                        <a:pt x="209" y="41"/>
                      </a:lnTo>
                      <a:lnTo>
                        <a:pt x="215" y="51"/>
                      </a:lnTo>
                      <a:lnTo>
                        <a:pt x="219" y="63"/>
                      </a:lnTo>
                      <a:lnTo>
                        <a:pt x="221" y="73"/>
                      </a:lnTo>
                      <a:lnTo>
                        <a:pt x="220" y="79"/>
                      </a:lnTo>
                      <a:lnTo>
                        <a:pt x="217" y="72"/>
                      </a:lnTo>
                      <a:lnTo>
                        <a:pt x="212" y="67"/>
                      </a:lnTo>
                      <a:lnTo>
                        <a:pt x="205" y="64"/>
                      </a:lnTo>
                      <a:lnTo>
                        <a:pt x="195" y="60"/>
                      </a:lnTo>
                      <a:lnTo>
                        <a:pt x="184" y="58"/>
                      </a:lnTo>
                      <a:lnTo>
                        <a:pt x="174" y="57"/>
                      </a:lnTo>
                      <a:lnTo>
                        <a:pt x="164" y="57"/>
                      </a:lnTo>
                      <a:lnTo>
                        <a:pt x="153" y="60"/>
                      </a:lnTo>
                      <a:lnTo>
                        <a:pt x="145" y="63"/>
                      </a:lnTo>
                      <a:lnTo>
                        <a:pt x="139" y="67"/>
                      </a:lnTo>
                      <a:lnTo>
                        <a:pt x="132" y="73"/>
                      </a:lnTo>
                      <a:lnTo>
                        <a:pt x="129" y="78"/>
                      </a:lnTo>
                      <a:lnTo>
                        <a:pt x="127" y="85"/>
                      </a:lnTo>
                      <a:lnTo>
                        <a:pt x="125" y="92"/>
                      </a:lnTo>
                      <a:lnTo>
                        <a:pt x="123" y="102"/>
                      </a:lnTo>
                      <a:lnTo>
                        <a:pt x="122" y="112"/>
                      </a:lnTo>
                      <a:lnTo>
                        <a:pt x="120" y="124"/>
                      </a:lnTo>
                      <a:lnTo>
                        <a:pt x="117" y="135"/>
                      </a:lnTo>
                      <a:lnTo>
                        <a:pt x="113" y="147"/>
                      </a:lnTo>
                      <a:lnTo>
                        <a:pt x="109" y="158"/>
                      </a:lnTo>
                      <a:lnTo>
                        <a:pt x="104" y="168"/>
                      </a:lnTo>
                      <a:lnTo>
                        <a:pt x="97" y="180"/>
                      </a:lnTo>
                      <a:lnTo>
                        <a:pt x="89" y="190"/>
                      </a:lnTo>
                      <a:lnTo>
                        <a:pt x="79" y="199"/>
                      </a:lnTo>
                      <a:lnTo>
                        <a:pt x="69" y="207"/>
                      </a:lnTo>
                      <a:lnTo>
                        <a:pt x="57" y="215"/>
                      </a:lnTo>
                      <a:lnTo>
                        <a:pt x="47" y="219"/>
                      </a:lnTo>
                      <a:lnTo>
                        <a:pt x="37" y="223"/>
                      </a:lnTo>
                      <a:lnTo>
                        <a:pt x="25" y="226"/>
                      </a:lnTo>
                      <a:lnTo>
                        <a:pt x="12" y="228"/>
                      </a:lnTo>
                      <a:lnTo>
                        <a:pt x="0" y="229"/>
                      </a:lnTo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7094" name="Oval 54"/>
                <p:cNvSpPr>
                  <a:spLocks noChangeArrowheads="1"/>
                </p:cNvSpPr>
                <p:nvPr/>
              </p:nvSpPr>
              <p:spPr bwMode="auto">
                <a:xfrm>
                  <a:off x="829" y="1345"/>
                  <a:ext cx="56" cy="5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lIns="92075" tIns="46038" rIns="92075" bIns="46038"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ru-RU" sz="2400"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87095" name="Rectangle 55"/>
          <p:cNvSpPr>
            <a:spLocks noGrp="1" noChangeArrowheads="1"/>
          </p:cNvSpPr>
          <p:nvPr>
            <p:ph type="ftr" sz="quarter" idx="3"/>
          </p:nvPr>
        </p:nvSpPr>
        <p:spPr>
          <a:xfrm>
            <a:off x="1692276" y="6324600"/>
            <a:ext cx="54006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Сердюкова Ольга Анатольевна</a:t>
            </a:r>
          </a:p>
        </p:txBody>
      </p:sp>
      <p:sp>
        <p:nvSpPr>
          <p:cNvPr id="87096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C1CC55-A404-4EDA-AD03-CDB09BB0C0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FF1A96-5EB2-4470-A713-A9B9AB2A71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A59CC-58D9-4397-B2E3-B1D3F09555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00188" y="1524001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21301" y="1524001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13F568-213C-44C3-B5CC-10432476BD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64DADE-7BA1-4DF7-A747-80FA31FCCD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6AEBA4-5D20-4BC4-A967-CA7FA5F0CA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81B904-5EAA-4240-9411-CD0B142477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BB481D-3647-41E1-9B89-1702CF4880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02445F-D9F2-45F4-8571-1F2129C732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630EBC-509E-4D82-8FD3-DC74F695E4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19938" y="228601"/>
            <a:ext cx="1871663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00189" y="228601"/>
            <a:ext cx="5467351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957494-6EFA-466C-8A30-4F3C1E4E7E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" y="1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0116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17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18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19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120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0121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122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01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6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901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739000-7E0D-4C4B-866E-F29670B9CE2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0128" name="Rectangle 16"/>
          <p:cNvSpPr>
            <a:spLocks noChangeArrowheads="1"/>
          </p:cNvSpPr>
          <p:nvPr/>
        </p:nvSpPr>
        <p:spPr bwMode="auto">
          <a:xfrm>
            <a:off x="3124201" y="6248400"/>
            <a:ext cx="317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kumimoji="0" lang="ru-RU" sz="2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Сердюкова Ольга Анатольевна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DD4FF3-1560-4132-8A16-468F9B040BB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35EE26-A1DF-4DCA-97D7-3337CC5A84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9DA7B3-9190-4299-94CA-39C28DA894B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EB7540-5632-4EE3-983C-CCEE0432B3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13DFE4-EC53-4665-A10C-A8E78D050C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0EB65D-1C8A-4CAC-B600-79BC88AE2C8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C19D7B-02E2-423C-B8A0-80FF26B04C2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DB82CB1-AAB2-4320-B1C5-21DD10D815D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6FFC91E-B01E-4A4D-98DB-10BB6018F08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CB37A4-4BFD-48CF-B863-ECB5240561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3"/>
          <p:cNvGrpSpPr/>
          <p:nvPr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46090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91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92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93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94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46096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97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98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099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00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46102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03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04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05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06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46108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09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10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11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12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46114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15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16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17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18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9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0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46121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22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46124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25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46127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28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46130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31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46133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34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46136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37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46139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40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46142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143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64" y="0"/>
            <a:ext cx="1728787" cy="6865938"/>
            <a:chOff x="3" y="0"/>
            <a:chExt cx="1089" cy="4325"/>
          </a:xfrm>
        </p:grpSpPr>
        <p:sp>
          <p:nvSpPr>
            <p:cNvPr id="52227" name="Arc 3"/>
            <p:cNvSpPr>
              <a:spLocks/>
            </p:cNvSpPr>
            <p:nvPr/>
          </p:nvSpPr>
          <p:spPr bwMode="auto">
            <a:xfrm>
              <a:off x="3" y="293"/>
              <a:ext cx="252" cy="40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1600 w 21600"/>
                <a:gd name="T1" fmla="*/ 43200 h 43200"/>
                <a:gd name="T2" fmla="*/ 21600 w 21600"/>
                <a:gd name="T3" fmla="*/ 0 h 43200"/>
                <a:gd name="T4" fmla="*/ 2160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21600" h="43200" stroke="0" extrusionOk="0">
                  <a:moveTo>
                    <a:pt x="21600" y="43200"/>
                  </a:move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28" name="Arc 4"/>
            <p:cNvSpPr>
              <a:spLocks/>
            </p:cNvSpPr>
            <p:nvPr/>
          </p:nvSpPr>
          <p:spPr bwMode="auto">
            <a:xfrm>
              <a:off x="840" y="293"/>
              <a:ext cx="252" cy="40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29" name="Rectangle 5"/>
            <p:cNvSpPr>
              <a:spLocks noChangeArrowheads="1"/>
            </p:cNvSpPr>
            <p:nvPr/>
          </p:nvSpPr>
          <p:spPr bwMode="auto">
            <a:xfrm>
              <a:off x="204" y="0"/>
              <a:ext cx="672" cy="4319"/>
            </a:xfrm>
            <a:prstGeom prst="rect">
              <a:avLst/>
            </a:prstGeom>
            <a:blipFill dpi="0" rotWithShape="0">
              <a:blip r:embed="rId13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230" name="AutoShape 6"/>
            <p:cNvSpPr>
              <a:spLocks noChangeArrowheads="1"/>
            </p:cNvSpPr>
            <p:nvPr/>
          </p:nvSpPr>
          <p:spPr bwMode="auto">
            <a:xfrm rot="6000000">
              <a:off x="348" y="372"/>
              <a:ext cx="456" cy="360"/>
            </a:xfrm>
            <a:prstGeom prst="triangle">
              <a:avLst>
                <a:gd name="adj" fmla="val 49995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2476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22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7413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j-lt"/>
              </a:defRPr>
            </a:lvl1pPr>
          </a:lstStyle>
          <a:p>
            <a:fld id="{A5C822BD-C778-45EE-926A-D5D6AE3F553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6415089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65539" name="Freeform 3"/>
          <p:cNvSpPr>
            <a:spLocks/>
          </p:cNvSpPr>
          <p:nvPr/>
        </p:nvSpPr>
        <p:spPr bwMode="auto">
          <a:xfrm>
            <a:off x="7573964" y="5902326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0" name="Freeform 4"/>
          <p:cNvSpPr>
            <a:spLocks/>
          </p:cNvSpPr>
          <p:nvPr/>
        </p:nvSpPr>
        <p:spPr bwMode="auto">
          <a:xfrm>
            <a:off x="7575549" y="6176964"/>
            <a:ext cx="1568451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1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7" y="6415089"/>
            <a:ext cx="1593851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9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b="1" i="1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1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546" name="Freeform 10"/>
          <p:cNvSpPr>
            <a:spLocks/>
          </p:cNvSpPr>
          <p:nvPr/>
        </p:nvSpPr>
        <p:spPr bwMode="auto">
          <a:xfrm>
            <a:off x="0" y="-15874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6"/>
            <a:ext cx="6775451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9"/>
            <a:ext cx="969963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fld id="{273E82B0-888A-4A58-A2F3-492FEE113B6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9525"/>
            <a:ext cx="1557339" cy="6878638"/>
            <a:chOff x="0" y="-6"/>
            <a:chExt cx="981" cy="4333"/>
          </a:xfrm>
        </p:grpSpPr>
        <p:sp>
          <p:nvSpPr>
            <p:cNvPr id="8601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2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602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2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602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2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2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2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2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2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2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3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3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3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603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3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603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3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3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3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3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4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4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4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4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4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4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46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6047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6048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9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6049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9" y="1524001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50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1" y="6324600"/>
            <a:ext cx="518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3200" b="1">
                <a:solidFill>
                  <a:srgbClr val="663300"/>
                </a:solidFill>
                <a:latin typeface="Monotype Corsiva" pitchFamily="66" charset="0"/>
              </a:defRPr>
            </a:lvl1pPr>
          </a:lstStyle>
          <a:p>
            <a:endParaRPr lang="ru-RU"/>
          </a:p>
        </p:txBody>
      </p:sp>
      <p:sp>
        <p:nvSpPr>
          <p:cNvPr id="86051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j-lt"/>
              </a:defRPr>
            </a:lvl1pPr>
          </a:lstStyle>
          <a:p>
            <a:fld id="{607C9374-AE26-4C20-B67E-DF8925E1C3D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ru-RU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7819E4C-A913-4C3E-9699-E2F8D4B300B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" y="1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90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0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0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0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0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90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1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91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91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ru-RU"/>
          </a:p>
        </p:txBody>
      </p:sp>
      <p:sp>
        <p:nvSpPr>
          <p:cNvPr id="891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9104" name="Rectangle 16"/>
          <p:cNvSpPr>
            <a:spLocks noChangeArrowheads="1"/>
          </p:cNvSpPr>
          <p:nvPr/>
        </p:nvSpPr>
        <p:spPr bwMode="auto">
          <a:xfrm>
            <a:off x="3124201" y="6248400"/>
            <a:ext cx="3176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endParaRPr kumimoji="0" lang="ru-RU" sz="2000" b="1">
              <a:solidFill>
                <a:srgbClr val="FF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7DC05-1C55-4A18-B618-BC8F9A643FDF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1A45-3618-4285-B820-15590A18EA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grpSp>
        <p:nvGrpSpPr>
          <p:cNvPr id="9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15888"/>
            <a:ext cx="8569325" cy="6553200"/>
          </a:xfrm>
          <a:noFill/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457200" indent="-457200" algn="l"/>
            <a:r>
              <a:rPr lang="ru-RU" sz="2000" dirty="0" smtClean="0"/>
              <a:t>     1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Приведите в соответствие группы и конкретные права и свободы граждан, провозглашенные в Конституции РФ: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b="1" dirty="0" smtClean="0">
                <a:latin typeface="Bookman Old Style" pitchFamily="18" charset="0"/>
              </a:rPr>
              <a:t>1)</a:t>
            </a:r>
            <a:r>
              <a:rPr lang="ru-RU" sz="2000" dirty="0" smtClean="0">
                <a:latin typeface="Bookman Old Style" pitchFamily="18" charset="0"/>
              </a:rPr>
              <a:t>Право участвовать в управлении делами государства как непосредственно, так и через своих представителей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2)</a:t>
            </a:r>
            <a:r>
              <a:rPr lang="ru-RU" sz="2000" dirty="0" smtClean="0">
                <a:latin typeface="Bookman Old Style" pitchFamily="18" charset="0"/>
              </a:rPr>
              <a:t>каждый имеет право на образование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 smtClean="0">
                <a:latin typeface="Bookman Old Style" pitchFamily="18" charset="0"/>
              </a:rPr>
              <a:t/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3)</a:t>
            </a:r>
            <a:r>
              <a:rPr lang="ru-RU" sz="2000" dirty="0" smtClean="0">
                <a:latin typeface="Bookman Old Style" pitchFamily="18" charset="0"/>
              </a:rPr>
              <a:t>каждый имеет право на свободу и личную неприкосновенность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4)</a:t>
            </a:r>
            <a:r>
              <a:rPr lang="ru-RU" sz="2000" dirty="0" smtClean="0">
                <a:latin typeface="Bookman Old Style" pitchFamily="18" charset="0"/>
              </a:rPr>
              <a:t>труд свободен; каждый имеет право свободно распоряжаться своими способностями к труду, выбирать род деятельности и профессию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5) </a:t>
            </a:r>
            <a:r>
              <a:rPr lang="ru-RU" sz="2000" dirty="0" smtClean="0">
                <a:latin typeface="Bookman Old Style" pitchFamily="18" charset="0"/>
              </a:rPr>
              <a:t>каждый имеет право на жилище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6) </a:t>
            </a:r>
            <a:r>
              <a:rPr lang="ru-RU" sz="2000" dirty="0" smtClean="0">
                <a:latin typeface="Bookman Old Style" pitchFamily="18" charset="0"/>
              </a:rPr>
              <a:t>каждый имеет право на жилище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7)</a:t>
            </a:r>
            <a:r>
              <a:rPr lang="ru-RU" sz="2000" dirty="0" smtClean="0">
                <a:latin typeface="Bookman Old Style" pitchFamily="18" charset="0"/>
              </a:rPr>
              <a:t>каждый имеет право на жизнь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b="1" dirty="0" smtClean="0">
                <a:latin typeface="Bookman Old Style" pitchFamily="18" charset="0"/>
              </a:rPr>
              <a:t>8)</a:t>
            </a:r>
            <a:r>
              <a:rPr lang="ru-RU" sz="2000" dirty="0" smtClean="0">
                <a:latin typeface="Bookman Old Style" pitchFamily="18" charset="0"/>
              </a:rPr>
              <a:t>каждому гарантируется социальное обеспечение по возрасту, в случае болезни, инвалидности, потери кормильца, для воспитания детей и в иных случаях, установленных законом</a:t>
            </a:r>
            <a:br>
              <a:rPr lang="ru-RU" sz="2000" dirty="0" smtClean="0">
                <a:latin typeface="Bookman Old Style" pitchFamily="18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solidFill>
                  <a:srgbClr val="FF0000"/>
                </a:solidFill>
              </a:rPr>
              <a:t>А.Гражданские права и свободы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solidFill>
                  <a:srgbClr val="00B0F0"/>
                </a:solidFill>
              </a:rPr>
              <a:t>Б. Политические права и свободы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solidFill>
                  <a:srgbClr val="00B050"/>
                </a:solidFill>
              </a:rPr>
              <a:t>В. Экономически права и свободы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i="1" dirty="0" smtClean="0">
                <a:solidFill>
                  <a:srgbClr val="7030A0"/>
                </a:solidFill>
              </a:rPr>
              <a:t>Г. Социальные права и свободы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124745"/>
            <a:ext cx="7128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Юридическая ответственность – это, в частности, предусмотренная нормами права ответственность за следующее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r>
              <a:rPr lang="ru-RU" dirty="0" smtClean="0"/>
              <a:t>А. Невыполненное обещание</a:t>
            </a:r>
          </a:p>
          <a:p>
            <a:endParaRPr lang="ru-RU" dirty="0" smtClean="0"/>
          </a:p>
          <a:p>
            <a:r>
              <a:rPr lang="ru-RU" dirty="0" smtClean="0"/>
              <a:t>Б. Мысль о краже</a:t>
            </a:r>
          </a:p>
          <a:p>
            <a:endParaRPr lang="ru-RU" dirty="0" smtClean="0"/>
          </a:p>
          <a:p>
            <a:r>
              <a:rPr lang="ru-RU" dirty="0" smtClean="0"/>
              <a:t>В. Дисциплинарный проступок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060848"/>
            <a:ext cx="6120680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Примером правонарушения является следующее:</a:t>
            </a:r>
          </a:p>
          <a:p>
            <a:endParaRPr lang="ru-RU" dirty="0" smtClean="0"/>
          </a:p>
          <a:p>
            <a:r>
              <a:rPr lang="ru-RU" dirty="0" smtClean="0"/>
              <a:t>А. Молодой человек не уступил место в трамвае ветерану</a:t>
            </a:r>
          </a:p>
          <a:p>
            <a:endParaRPr lang="ru-RU" dirty="0" smtClean="0"/>
          </a:p>
          <a:p>
            <a:r>
              <a:rPr lang="ru-RU" dirty="0" smtClean="0"/>
              <a:t>Б. Водитель нарушил правила дорожного движения</a:t>
            </a:r>
          </a:p>
          <a:p>
            <a:endParaRPr lang="ru-RU" dirty="0" smtClean="0"/>
          </a:p>
          <a:p>
            <a:r>
              <a:rPr lang="ru-RU" dirty="0" smtClean="0"/>
              <a:t>В. Ученик не выполнил домашнее задание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420889"/>
            <a:ext cx="66247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Примером нормы уголовного права является: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dirty="0" smtClean="0"/>
              <a:t>А. Виновным в преступлении признается лицо, совершившее деяние умышленно или по неосторожности</a:t>
            </a:r>
          </a:p>
          <a:p>
            <a:endParaRPr lang="ru-RU" dirty="0" smtClean="0"/>
          </a:p>
          <a:p>
            <a:r>
              <a:rPr lang="ru-RU" dirty="0" smtClean="0"/>
              <a:t>Б.Гарантируется свобода массовой информации</a:t>
            </a:r>
          </a:p>
          <a:p>
            <a:endParaRPr lang="ru-RU" dirty="0" smtClean="0"/>
          </a:p>
          <a:p>
            <a:r>
              <a:rPr lang="ru-RU" dirty="0" smtClean="0"/>
              <a:t>В. Место нахождения юридического лица определяется его госрегистрацией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484785"/>
            <a:ext cx="655272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Примером нормы семейного права является следующее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dirty="0" smtClean="0"/>
              <a:t>А Каждый из супругов свободен в выборе занятий, профессии и места жительства</a:t>
            </a:r>
          </a:p>
          <a:p>
            <a:endParaRPr lang="ru-RU" dirty="0" smtClean="0"/>
          </a:p>
          <a:p>
            <a:r>
              <a:rPr lang="ru-RU" dirty="0" smtClean="0"/>
              <a:t>Б. Подсудимый имеет право на последнее слово в судебном  заседании</a:t>
            </a:r>
          </a:p>
          <a:p>
            <a:endParaRPr lang="ru-RU" dirty="0" smtClean="0"/>
          </a:p>
          <a:p>
            <a:r>
              <a:rPr lang="ru-RU" dirty="0" smtClean="0"/>
              <a:t>В. Основные права и свободы человека неотчуждаемы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916833"/>
            <a:ext cx="633670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Примером нормы трудового права является: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ru-RU" dirty="0" smtClean="0"/>
              <a:t>А. Уничтожение природы влечет наложение штрафа</a:t>
            </a:r>
          </a:p>
          <a:p>
            <a:endParaRPr lang="ru-RU" dirty="0" smtClean="0"/>
          </a:p>
          <a:p>
            <a:r>
              <a:rPr lang="ru-RU" dirty="0" smtClean="0"/>
              <a:t>Б. При приёме на работу запрещается требовать документы,  не предусмотренные законодательством</a:t>
            </a:r>
          </a:p>
          <a:p>
            <a:endParaRPr lang="ru-RU" dirty="0" smtClean="0"/>
          </a:p>
          <a:p>
            <a:r>
              <a:rPr lang="ru-RU" dirty="0" smtClean="0"/>
              <a:t>В. При жизни супругов брак может расторгнут по заявлению одного из супругов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7" y="836713"/>
            <a:ext cx="734481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2.К вопросам, определяемым трудовым договором, не относится: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А. Срок действия трудового соглашения</a:t>
            </a:r>
          </a:p>
          <a:p>
            <a:endParaRPr lang="ru-RU" dirty="0" smtClean="0"/>
          </a:p>
          <a:p>
            <a:r>
              <a:rPr lang="ru-RU" dirty="0" smtClean="0"/>
              <a:t>Б. Размер оплаты</a:t>
            </a:r>
          </a:p>
          <a:p>
            <a:endParaRPr lang="ru-RU" dirty="0" smtClean="0"/>
          </a:p>
          <a:p>
            <a:r>
              <a:rPr lang="ru-RU" dirty="0" smtClean="0"/>
              <a:t>В. Взаимная ответственность сторон за выполнение соглашения</a:t>
            </a:r>
          </a:p>
          <a:p>
            <a:endParaRPr lang="ru-RU" dirty="0" smtClean="0"/>
          </a:p>
          <a:p>
            <a:r>
              <a:rPr lang="ru-RU" dirty="0" smtClean="0"/>
              <a:t>Г. Гарантия неприкосновенности личности работника, указанная в законе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70" y="1556794"/>
            <a:ext cx="826367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 перечисленного под понятие « административный проступок» подпадает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endParaRPr lang="ru-RU" dirty="0" smtClean="0"/>
          </a:p>
          <a:p>
            <a:r>
              <a:rPr lang="ru-RU" dirty="0" smtClean="0"/>
              <a:t>А. Самовольное пользование водой из озера в промышленных </a:t>
            </a:r>
            <a:r>
              <a:rPr lang="ru-RU" dirty="0" smtClean="0"/>
              <a:t>целях</a:t>
            </a:r>
          </a:p>
          <a:p>
            <a:endParaRPr lang="ru-RU" dirty="0" smtClean="0"/>
          </a:p>
          <a:p>
            <a:r>
              <a:rPr lang="ru-RU" dirty="0" smtClean="0"/>
              <a:t>Б. Кража общественного </a:t>
            </a:r>
            <a:r>
              <a:rPr lang="ru-RU" dirty="0" smtClean="0"/>
              <a:t>имущества</a:t>
            </a:r>
          </a:p>
          <a:p>
            <a:endParaRPr lang="ru-RU" dirty="0" smtClean="0"/>
          </a:p>
          <a:p>
            <a:r>
              <a:rPr lang="ru-RU" dirty="0" smtClean="0"/>
              <a:t>В. Плохое выполнение служебных обязанностей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44824"/>
            <a:ext cx="763284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 перечисленного к юридическому определению понятия « преступление» не относится:</a:t>
            </a:r>
          </a:p>
          <a:p>
            <a:endParaRPr lang="ru-RU" dirty="0" smtClean="0"/>
          </a:p>
          <a:p>
            <a:r>
              <a:rPr lang="ru-RU" dirty="0" smtClean="0"/>
              <a:t>А. Общественно опасное деяние</a:t>
            </a:r>
          </a:p>
          <a:p>
            <a:endParaRPr lang="ru-RU" dirty="0" smtClean="0"/>
          </a:p>
          <a:p>
            <a:r>
              <a:rPr lang="ru-RU" dirty="0" smtClean="0"/>
              <a:t>Б. Деяние , </a:t>
            </a:r>
            <a:r>
              <a:rPr lang="ru-RU" dirty="0" smtClean="0"/>
              <a:t> </a:t>
            </a:r>
            <a:r>
              <a:rPr lang="ru-RU" dirty="0" smtClean="0"/>
              <a:t>осуждаемое общественной моралью</a:t>
            </a:r>
          </a:p>
          <a:p>
            <a:endParaRPr lang="ru-RU" dirty="0" smtClean="0"/>
          </a:p>
          <a:p>
            <a:r>
              <a:rPr lang="ru-RU" dirty="0" smtClean="0"/>
              <a:t>В. Деяние, запрещенное Уголовным кодексом.</a:t>
            </a:r>
          </a:p>
          <a:p>
            <a:endParaRPr lang="ru-RU" dirty="0" smtClean="0"/>
          </a:p>
          <a:p>
            <a:r>
              <a:rPr lang="ru-RU" dirty="0" smtClean="0"/>
              <a:t>Г. Деяние, за которое Уголовным кодексом предусмотрено наказание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44825"/>
            <a:ext cx="676875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 перечисленного примером правонарушения является:</a:t>
            </a:r>
          </a:p>
          <a:p>
            <a:endParaRPr lang="ru-RU" dirty="0" smtClean="0"/>
          </a:p>
          <a:p>
            <a:r>
              <a:rPr lang="ru-RU" dirty="0" smtClean="0"/>
              <a:t>А. Отказ одного из супругов от совместного проживания в семье</a:t>
            </a:r>
          </a:p>
          <a:p>
            <a:endParaRPr lang="ru-RU" dirty="0" smtClean="0"/>
          </a:p>
          <a:p>
            <a:r>
              <a:rPr lang="ru-RU" dirty="0" smtClean="0"/>
              <a:t>Б. Ложное свидетельство в процессе уголовного расследования</a:t>
            </a:r>
          </a:p>
          <a:p>
            <a:endParaRPr lang="ru-RU" dirty="0" smtClean="0"/>
          </a:p>
          <a:p>
            <a:r>
              <a:rPr lang="ru-RU" dirty="0" smtClean="0"/>
              <a:t>В. Досрочный уход ученика из школы</a:t>
            </a:r>
          </a:p>
          <a:p>
            <a:endParaRPr lang="ru-RU" dirty="0" smtClean="0"/>
          </a:p>
          <a:p>
            <a:r>
              <a:rPr lang="ru-RU" dirty="0" smtClean="0"/>
              <a:t>Г. Отказ избирателя от голосования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24745"/>
            <a:ext cx="64087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 перечисленного к трудовому праву не относится вопрос:</a:t>
            </a:r>
          </a:p>
          <a:p>
            <a:endParaRPr lang="ru-RU" dirty="0" smtClean="0"/>
          </a:p>
          <a:p>
            <a:r>
              <a:rPr lang="ru-RU" dirty="0" smtClean="0"/>
              <a:t>А. О продолжительности рабочего времени и времени отдыха</a:t>
            </a:r>
          </a:p>
          <a:p>
            <a:endParaRPr lang="ru-RU" dirty="0" smtClean="0"/>
          </a:p>
          <a:p>
            <a:r>
              <a:rPr lang="ru-RU" dirty="0" smtClean="0"/>
              <a:t>Б. О разделе трудовых сбережений между разводящимися супругами</a:t>
            </a:r>
          </a:p>
          <a:p>
            <a:endParaRPr lang="ru-RU" dirty="0" smtClean="0"/>
          </a:p>
          <a:p>
            <a:r>
              <a:rPr lang="ru-RU" dirty="0" smtClean="0"/>
              <a:t>В. Об определении порядка заключения договора о найме на работу между работодателем и наемными рабочими</a:t>
            </a:r>
          </a:p>
          <a:p>
            <a:endParaRPr lang="ru-RU" dirty="0" smtClean="0"/>
          </a:p>
          <a:p>
            <a:r>
              <a:rPr lang="ru-RU" dirty="0" smtClean="0"/>
              <a:t>Г. О мерах взыскания к нарушителю трудовой дисциплины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2348881"/>
            <a:ext cx="547260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Из перечисленного к семейному праву не относится вопрос:</a:t>
            </a:r>
          </a:p>
          <a:p>
            <a:endParaRPr lang="ru-RU" dirty="0" smtClean="0"/>
          </a:p>
          <a:p>
            <a:r>
              <a:rPr lang="ru-RU" dirty="0" smtClean="0"/>
              <a:t>А. О правонарушении, допущенном </a:t>
            </a:r>
          </a:p>
          <a:p>
            <a:r>
              <a:rPr lang="ru-RU" dirty="0" smtClean="0"/>
              <a:t>совершеннолетним сыном главы семейства</a:t>
            </a:r>
          </a:p>
          <a:p>
            <a:endParaRPr lang="ru-RU" dirty="0" smtClean="0"/>
          </a:p>
          <a:p>
            <a:r>
              <a:rPr lang="ru-RU" dirty="0" smtClean="0"/>
              <a:t>Б.О разделе трудовых сбережений между разводящимися супругами</a:t>
            </a:r>
          </a:p>
          <a:p>
            <a:endParaRPr lang="ru-RU" dirty="0" smtClean="0"/>
          </a:p>
          <a:p>
            <a:r>
              <a:rPr lang="ru-RU" dirty="0" smtClean="0"/>
              <a:t>В. Об условии заключении брака</a:t>
            </a:r>
          </a:p>
          <a:p>
            <a:endParaRPr lang="ru-RU" dirty="0" smtClean="0"/>
          </a:p>
          <a:p>
            <a:r>
              <a:rPr lang="ru-RU" dirty="0" smtClean="0"/>
              <a:t>Г.Об ответственности родителей за воспитание ребенка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628801"/>
            <a:ext cx="669674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Отрасль права, в которой определяется конкретный состав преступлений и наказание за них:</a:t>
            </a:r>
          </a:p>
          <a:p>
            <a:endParaRPr lang="ru-RU" dirty="0" smtClean="0"/>
          </a:p>
          <a:p>
            <a:r>
              <a:rPr lang="ru-RU" dirty="0" smtClean="0"/>
              <a:t>А. Государственное право </a:t>
            </a:r>
          </a:p>
          <a:p>
            <a:endParaRPr lang="ru-RU" dirty="0" smtClean="0"/>
          </a:p>
          <a:p>
            <a:r>
              <a:rPr lang="ru-RU" dirty="0" smtClean="0"/>
              <a:t>Б. Административное право</a:t>
            </a:r>
          </a:p>
          <a:p>
            <a:endParaRPr lang="ru-RU" dirty="0" smtClean="0"/>
          </a:p>
          <a:p>
            <a:r>
              <a:rPr lang="ru-RU" dirty="0" smtClean="0"/>
              <a:t>В. Гражданское право</a:t>
            </a:r>
          </a:p>
          <a:p>
            <a:endParaRPr lang="ru-RU" dirty="0" smtClean="0"/>
          </a:p>
          <a:p>
            <a:r>
              <a:rPr lang="ru-RU" dirty="0" smtClean="0"/>
              <a:t>Г. Уголовное право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772816"/>
            <a:ext cx="655272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частного права в отличие от публичного характерно следующее:</a:t>
            </a:r>
          </a:p>
          <a:p>
            <a:r>
              <a:rPr lang="ru-RU" dirty="0" smtClean="0"/>
              <a:t>А. Санкции за невыполнение правовых норм</a:t>
            </a:r>
          </a:p>
          <a:p>
            <a:endParaRPr lang="ru-RU" dirty="0" smtClean="0"/>
          </a:p>
          <a:p>
            <a:r>
              <a:rPr lang="ru-RU" dirty="0" smtClean="0"/>
              <a:t>Б. Регулирование имущественных отношений</a:t>
            </a:r>
          </a:p>
          <a:p>
            <a:endParaRPr lang="ru-RU" dirty="0" smtClean="0"/>
          </a:p>
          <a:p>
            <a:r>
              <a:rPr lang="ru-RU" dirty="0" smtClean="0"/>
              <a:t>В. Утверждение правовых норм законодательным органом страны</a:t>
            </a:r>
          </a:p>
          <a:p>
            <a:endParaRPr lang="ru-RU" dirty="0" smtClean="0"/>
          </a:p>
          <a:p>
            <a:r>
              <a:rPr lang="ru-RU" dirty="0" smtClean="0"/>
              <a:t>Г. Защита частной жизни граждан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Meeting">
  <a:themeElements>
    <a:clrScheme name="Company Meeting 8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A50021"/>
      </a:hlink>
      <a:folHlink>
        <a:srgbClr val="A50021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ny Meeting 7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A50021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8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A50021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arketing Plan">
  <a:themeElements>
    <a:clrScheme name="Marketing Pla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Marketing Pla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rketing Pla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4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A50021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keting Plan 5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A50021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mployee Orientation">
  <a:themeElements>
    <a:clrScheme name="1_Employee Orientation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чение">
  <a:themeElements>
    <a:clrScheme name="Течение 6">
      <a:dk1>
        <a:srgbClr val="5E4444"/>
      </a:dk1>
      <a:lt1>
        <a:srgbClr val="F7F3F3"/>
      </a:lt1>
      <a:dk2>
        <a:srgbClr val="8A6362"/>
      </a:dk2>
      <a:lt2>
        <a:srgbClr val="D8C1BA"/>
      </a:lt2>
      <a:accent1>
        <a:srgbClr val="CC6600"/>
      </a:accent1>
      <a:accent2>
        <a:srgbClr val="C16059"/>
      </a:accent2>
      <a:accent3>
        <a:srgbClr val="C4B7B7"/>
      </a:accent3>
      <a:accent4>
        <a:srgbClr val="D3D0D0"/>
      </a:accent4>
      <a:accent5>
        <a:srgbClr val="E2B8AA"/>
      </a:accent5>
      <a:accent6>
        <a:srgbClr val="AF5650"/>
      </a:accent6>
      <a:hlink>
        <a:srgbClr val="FFCC00"/>
      </a:hlink>
      <a:folHlink>
        <a:srgbClr val="CBB557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siness design slid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КП2</Template>
  <TotalTime>158</TotalTime>
  <Words>493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Company Meeting</vt:lpstr>
      <vt:lpstr>Marketing Plan</vt:lpstr>
      <vt:lpstr>1_Employee Orientation</vt:lpstr>
      <vt:lpstr>Reporting Progress or Status</vt:lpstr>
      <vt:lpstr>Течение</vt:lpstr>
      <vt:lpstr>Business design slide</vt:lpstr>
      <vt:lpstr>     1. Приведите в соответствие группы и конкретные права и свободы граждан, провозглашенные в Конституции РФ:    1)Право участвовать в управлении делами государства как непосредственно, так и через своих представителей  2)каждый имеет право на образование  3)каждый имеет право на свободу и личную неприкосновенность 4)труд свободен; каждый имеет право свободно распоряжаться своими способностями к труду, выбирать род деятельности и профессию 5) каждый имеет право на жилище 6) каждый имеет право на жилище 7)каждый имеет право на жизнь 8)каждому гарантируется социальное обеспечение по возрасту, в случае болезни, инвалидности, потери кормильца, для воспитания детей и в иных случаях, установленных законом   А.Гражданские права и свободы Б. Политические права и свободы В. Экономически права и свободы Г. Социальные права и свободы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Дом родной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1)Право участвовать в управлении делами государства как непосредственно, так и через своих представителей  2)каждый имеет право на образование  3)каждый имеет право на свободу и личную неприкосновенность 4)труд свободен; каждый имеет право свободно распоряжаться своими способностями к труду, выбирать род деятельности и профессию 5) каждый имеет право на жилище 6) каждый имеет право на жилище 7)каждый имеет право на жизнь каждому гарантируется социальное обеспечение по возрасту, в случае болезни, инвалидности, потери кормил </dc:title>
  <dc:creator>Андрей</dc:creator>
  <cp:lastModifiedBy>Андрей</cp:lastModifiedBy>
  <cp:revision>19</cp:revision>
  <dcterms:created xsi:type="dcterms:W3CDTF">2012-02-10T16:08:56Z</dcterms:created>
  <dcterms:modified xsi:type="dcterms:W3CDTF">2012-02-27T17:48:05Z</dcterms:modified>
</cp:coreProperties>
</file>