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2" autoAdjust="0"/>
  </p:normalViewPr>
  <p:slideViewPr>
    <p:cSldViewPr>
      <p:cViewPr varScale="1">
        <p:scale>
          <a:sx n="124" d="100"/>
          <a:sy n="124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2C2F-9417-4C83-97AB-5517BD643C3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1925-146C-4444-8511-C079A2768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C1925-146C-4444-8511-C079A27687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46D35C-FBCE-4A92-9E4C-2F81F4A2A058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F2668D-AC59-4778-82F5-839EC4F2F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D%D0%B5%D0%BB%D1%8C%D1%81%D0%BE%D0%BD,_%D0%A2%D0%B5%D0%BE%D0%B4%D0%BE%D1%80_%D0%A5%D0%BE%D0%BB%D0%B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5%E0%E7%E0%F0%F1%EA%E8%E9_%F1%EB%EE%E2%E0%F0%FC" TargetMode="External"/><Relationship Id="rId2" Type="http://schemas.openxmlformats.org/officeDocument/2006/relationships/hyperlink" Target="http://ru.wikipedia.org/wiki/%C1%E5%F1%EA%EE%ED%E5%F7%ED%FB%E9_%F2%F3%EF%E8%E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ocoder.ru/pautina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Светлана\Local Settings\Temporary Internet Files\Content.IE5\WZ2NAXMH\MP900439405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74" y="548680"/>
            <a:ext cx="4895088" cy="64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                Гипертекст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7772400" cy="1472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подготовила учитель информатики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Руина Светлана Павловна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МОУ </a:t>
            </a:r>
            <a:r>
              <a:rPr lang="ru-RU" dirty="0" err="1" smtClean="0">
                <a:solidFill>
                  <a:srgbClr val="FF0000"/>
                </a:solidFill>
              </a:rPr>
              <a:t>Объячевская</a:t>
            </a:r>
            <a:r>
              <a:rPr lang="ru-RU" dirty="0" smtClean="0">
                <a:solidFill>
                  <a:srgbClr val="FF0000"/>
                </a:solidFill>
              </a:rPr>
              <a:t> СОШ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Республика Коми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/>
          </a:bodyPr>
          <a:lstStyle/>
          <a:p>
            <a:pPr lvl="0"/>
            <a:r>
              <a:rPr lang="ru-RU" sz="2000" i="1" dirty="0" smtClean="0"/>
              <a:t>К гиперссылкам добавляются всплывающие подсказки для более точного объяснения того, куда попадет пользователь после нажатия на ссылку.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5679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660232" y="3573016"/>
            <a:ext cx="1656184" cy="26642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340768"/>
            <a:ext cx="4645144" cy="2826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Впервые </a:t>
            </a:r>
            <a:r>
              <a:rPr lang="ru-RU" b="1" dirty="0" smtClean="0"/>
              <a:t>определение гипертекста</a:t>
            </a:r>
            <a:r>
              <a:rPr lang="ru-RU" dirty="0" smtClean="0"/>
              <a:t> было дано еще в 1965 году американским </a:t>
            </a:r>
            <a:r>
              <a:rPr lang="ru-RU" dirty="0" err="1" smtClean="0"/>
              <a:t>философом-информатиком</a:t>
            </a:r>
            <a:r>
              <a:rPr lang="ru-RU" dirty="0" smtClean="0"/>
              <a:t> Теодором Нельсоном, который также придумал и другой термин – гипермедиа.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3" name="Picture 3" descr="C:\Documents and Settings\Светлана\Мои документы\200px-Ted_Nelson_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7215" y="692696"/>
            <a:ext cx="364124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861168" cy="513089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Интересные факты о гипертексте</a:t>
            </a:r>
            <a:endParaRPr lang="ru-RU" b="1" dirty="0" smtClean="0"/>
          </a:p>
          <a:p>
            <a:r>
              <a:rPr lang="ru-RU" dirty="0" smtClean="0"/>
              <a:t>Художественная литература состоит из последовательного текста и поэтому не относится к </a:t>
            </a:r>
            <a:r>
              <a:rPr lang="ru-RU" b="1" dirty="0" smtClean="0"/>
              <a:t>гипертексту</a:t>
            </a:r>
            <a:r>
              <a:rPr lang="ru-RU" dirty="0" smtClean="0"/>
              <a:t>. Но есть и исключения. Самые значимые из них – «Хазарский словарь» сербского писателя </a:t>
            </a:r>
            <a:r>
              <a:rPr lang="ru-RU" dirty="0" err="1" smtClean="0"/>
              <a:t>Милорада</a:t>
            </a:r>
            <a:r>
              <a:rPr lang="ru-RU" dirty="0" smtClean="0"/>
              <a:t> </a:t>
            </a:r>
            <a:r>
              <a:rPr lang="ru-RU" dirty="0" err="1" smtClean="0"/>
              <a:t>Павича</a:t>
            </a:r>
            <a:r>
              <a:rPr lang="ru-RU" dirty="0" smtClean="0"/>
              <a:t> и «</a:t>
            </a:r>
            <a:r>
              <a:rPr lang="ru-RU" dirty="0" smtClean="0">
                <a:hlinkClick r:id="rId2"/>
              </a:rPr>
              <a:t>Бесконечный тупик» </a:t>
            </a:r>
            <a:r>
              <a:rPr lang="ru-RU" dirty="0" smtClean="0"/>
              <a:t>русского автора Дмитрия </a:t>
            </a:r>
            <a:r>
              <a:rPr lang="ru-RU" dirty="0" err="1" smtClean="0"/>
              <a:t>Галковского</a:t>
            </a:r>
            <a:r>
              <a:rPr lang="ru-RU" dirty="0" smtClean="0"/>
              <a:t>.  Его книга представляет собой сложную и обширную сеть примечаний, количество которых превышает 900.</a:t>
            </a:r>
          </a:p>
          <a:p>
            <a:endParaRPr lang="ru-RU" dirty="0"/>
          </a:p>
        </p:txBody>
      </p:sp>
      <p:pic>
        <p:nvPicPr>
          <p:cNvPr id="11267" name="Picture 3" descr="C:\Documents and Settings\Светлана\Мои документы\Хазарский_словарь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692696"/>
            <a:ext cx="2825080" cy="497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Гиперссылка состоит из двух частей: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 action="ppaction://hlinksldjump"/>
              </a:rPr>
              <a:t>Указатель ссылки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dirty="0" smtClean="0">
                <a:hlinkClick r:id="rId3" action="ppaction://hlinksldjump"/>
              </a:rPr>
              <a:t>Адресная часть ссылки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35696" y="1124744"/>
            <a:ext cx="72008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635896" y="1124744"/>
            <a:ext cx="2016224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Указатель ссылки- это объект (фрагмент текста или рисунок), который визуально выделяется в документе (</a:t>
            </a:r>
            <a:r>
              <a:rPr lang="ru-RU" dirty="0" smtClean="0">
                <a:hlinkClick r:id="rId2" action="ppaction://hlinksldjump"/>
              </a:rPr>
              <a:t>обычно синим цветом и подчёркиванием) 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492896"/>
            <a:ext cx="1971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Адресная часть  гиперссылки представляет собой название закладки в документе, на который указывается ссылка. </a:t>
            </a:r>
            <a:r>
              <a:rPr lang="ru-RU" dirty="0" smtClean="0">
                <a:hlinkClick r:id="rId2" action="ppaction://hlinksldjump"/>
              </a:rPr>
              <a:t>Закладка – это элемент документа, которому присвоено указательное имя.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0250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Создание </a:t>
            </a:r>
            <a:r>
              <a:rPr lang="ru-RU" b="1" dirty="0" smtClean="0"/>
              <a:t>ГИПЕРССЫЛОК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1) Выделить фрагмент текста, который будет указателем гиперссылки.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34888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Зайти на панель Стандартная - Вставка—Гиперссылки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8040893" cy="603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940152" y="3573016"/>
            <a:ext cx="2520280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8568952" cy="54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619672" y="2780928"/>
            <a:ext cx="1656184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267744" y="2564904"/>
            <a:ext cx="1008112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547664" y="3212976"/>
            <a:ext cx="1728192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619672" y="3645024"/>
            <a:ext cx="172819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619672" y="2420888"/>
            <a:ext cx="1728192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077072"/>
            <a:ext cx="4320480" cy="129614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В) Найти имя закладки  </a:t>
            </a:r>
            <a:r>
              <a:rPr lang="ru-RU" sz="2000" i="1" dirty="0" smtClean="0"/>
              <a:t>Слайд - </a:t>
            </a:r>
            <a:r>
              <a:rPr lang="ru-RU" sz="2000" dirty="0" smtClean="0"/>
              <a:t>Найти № нужного слайда – ОК</a:t>
            </a:r>
            <a:r>
              <a:rPr lang="ru-RU" sz="2000" i="1" dirty="0" smtClean="0"/>
              <a:t>       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 новой ссылочной  странице добавить </a:t>
            </a:r>
            <a:r>
              <a:rPr lang="ru-RU" i="1" dirty="0" smtClean="0"/>
              <a:t>ссылку на начало документа ( Обратно).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2420888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30696"/>
          </a:xfrm>
        </p:spPr>
        <p:txBody>
          <a:bodyPr>
            <a:normAutofit/>
          </a:bodyPr>
          <a:lstStyle/>
          <a:p>
            <a:r>
              <a:rPr lang="ru-RU" b="1" dirty="0" smtClean="0">
                <a:hlinkClick r:id="rId2" action="ppaction://hlinksldjump"/>
              </a:rPr>
              <a:t> Гипертекст</a:t>
            </a:r>
            <a:r>
              <a:rPr lang="ru-RU" dirty="0" smtClean="0">
                <a:hlinkClick r:id="rId2" action="ppaction://hlinksldjump"/>
              </a:rPr>
              <a:t> </a:t>
            </a:r>
            <a:r>
              <a:rPr lang="ru-RU" dirty="0" smtClean="0"/>
              <a:t>– это нелинейный, ветвящийся текст, состоящий из обычного в нашем понимании текста, а также гиперссылок. </a:t>
            </a:r>
          </a:p>
          <a:p>
            <a:r>
              <a:rPr lang="ru-RU" dirty="0" smtClean="0"/>
              <a:t>Другими словами - антипод линейного и последовательного текста, из которого состоят художественные книги. </a:t>
            </a:r>
            <a:endParaRPr lang="ru-RU" dirty="0"/>
          </a:p>
        </p:txBody>
      </p:sp>
      <p:pic>
        <p:nvPicPr>
          <p:cNvPr id="2051" name="Picture 3" descr="C:\Documents and Settings\Светлана\Local Settings\Temporary Internet Files\Content.IE5\Y70BIDON\MC900437990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933056"/>
            <a:ext cx="1816100" cy="173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Примером </a:t>
            </a:r>
            <a:r>
              <a:rPr lang="ru-RU" b="1" dirty="0" smtClean="0"/>
              <a:t>гипертекста </a:t>
            </a:r>
            <a:r>
              <a:rPr lang="ru-RU" dirty="0" smtClean="0"/>
              <a:t>является содержимое энциклопедий и словарей - книг, которые не рассчитаны на последовательное чтение.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Светлана\Local Settings\Temporary Internet Files\Content.IE5\WZ2NAXMH\MC900432645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708920"/>
            <a:ext cx="2304256" cy="2304256"/>
          </a:xfrm>
          <a:prstGeom prst="rect">
            <a:avLst/>
          </a:prstGeom>
          <a:noFill/>
        </p:spPr>
      </p:pic>
      <p:pic>
        <p:nvPicPr>
          <p:cNvPr id="3075" name="Picture 3" descr="C:\Documents and Settings\Светлана\Local Settings\Temporary Internet Files\Content.IE5\ULSNA1SH\MC900382574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85293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4704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Словарь можно открыть на любой странице и начать изучение прямо оттуда без ущерба для понимания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Documents and Settings\Светлана\Мои документы\словарь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708920"/>
            <a:ext cx="2154535" cy="1608719"/>
          </a:xfrm>
          <a:prstGeom prst="rect">
            <a:avLst/>
          </a:prstGeom>
          <a:noFill/>
        </p:spPr>
      </p:pic>
      <p:pic>
        <p:nvPicPr>
          <p:cNvPr id="4099" name="Picture 3" descr="C:\Documents and Settings\Светлана\Мои документы\словарь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204864"/>
            <a:ext cx="3450679" cy="2369466"/>
          </a:xfrm>
          <a:prstGeom prst="rect">
            <a:avLst/>
          </a:prstGeom>
          <a:noFill/>
        </p:spPr>
      </p:pic>
      <p:pic>
        <p:nvPicPr>
          <p:cNvPr id="4100" name="Picture 4" descr="C:\Documents and Settings\Светлана\Мои документы\словарь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212976"/>
            <a:ext cx="3384376" cy="248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800" dirty="0"/>
              <a:t>Также на страницах словаря есть ссылки («см. страницу такую-то»), по которым можно следовать до тех пор, пока не прочтешь все материалы.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2800" dirty="0"/>
              <a:t> С энциклопедиями все </a:t>
            </a:r>
            <a:r>
              <a:rPr lang="ru-RU" sz="2800" dirty="0" smtClean="0"/>
              <a:t>совершенно </a:t>
            </a:r>
            <a:r>
              <a:rPr lang="ru-RU" sz="2800" dirty="0"/>
              <a:t>аналогично.</a:t>
            </a:r>
          </a:p>
        </p:txBody>
      </p:sp>
      <p:pic>
        <p:nvPicPr>
          <p:cNvPr id="5122" name="Picture 2" descr="C:\Documents and Settings\Светлана\Мои документы\словарь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429000"/>
            <a:ext cx="3312368" cy="2592288"/>
          </a:xfrm>
          <a:prstGeom prst="rect">
            <a:avLst/>
          </a:prstGeom>
          <a:noFill/>
        </p:spPr>
      </p:pic>
      <p:pic>
        <p:nvPicPr>
          <p:cNvPr id="5123" name="Picture 3" descr="C:\Documents and Settings\Светлана\Мои документы\словарь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140968"/>
            <a:ext cx="4153451" cy="275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ллюстрация гипертекст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476672"/>
            <a:ext cx="37444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645144" cy="57789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Самый яркий пример </a:t>
            </a:r>
            <a:r>
              <a:rPr lang="ru-RU" b="1" dirty="0" smtClean="0"/>
              <a:t>современного гипертекста</a:t>
            </a:r>
            <a:r>
              <a:rPr lang="ru-RU" dirty="0" smtClean="0"/>
              <a:t> - </a:t>
            </a:r>
            <a:r>
              <a:rPr lang="ru-RU" b="1" u="sng" dirty="0" smtClean="0">
                <a:hlinkClick r:id="rId3" tooltip="Всемирная паутина и интернет"/>
              </a:rPr>
              <a:t>всемирная паутина</a:t>
            </a:r>
            <a:r>
              <a:rPr lang="ru-RU" dirty="0" smtClean="0"/>
              <a:t> – </a:t>
            </a:r>
            <a:r>
              <a:rPr lang="ru-RU" dirty="0" err="1" smtClean="0"/>
              <a:t>world</a:t>
            </a:r>
            <a:r>
              <a:rPr lang="ru-RU" dirty="0" smtClean="0"/>
              <a:t> </a:t>
            </a:r>
            <a:r>
              <a:rPr lang="ru-RU" dirty="0" err="1" smtClean="0"/>
              <a:t>wide</a:t>
            </a:r>
            <a:r>
              <a:rPr lang="ru-RU" dirty="0" smtClean="0"/>
              <a:t> </a:t>
            </a:r>
            <a:r>
              <a:rPr lang="ru-RU" dirty="0" err="1" smtClean="0"/>
              <a:t>web</a:t>
            </a:r>
            <a:r>
              <a:rPr lang="ru-RU" dirty="0" smtClean="0"/>
              <a:t>, состоящая из связанных воедино </a:t>
            </a:r>
            <a:r>
              <a:rPr lang="ru-RU" dirty="0" err="1" smtClean="0"/>
              <a:t>веб-сайтов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Там почти невозможно найти страницу, которая не была бы сообщена ссылками со всеми остальными </a:t>
            </a:r>
            <a:r>
              <a:rPr lang="ru-RU" dirty="0" err="1" smtClean="0"/>
              <a:t>веб-страницами</a:t>
            </a:r>
            <a:r>
              <a:rPr lang="ru-RU" dirty="0" smtClean="0"/>
              <a:t> интернета. Именно поэтому она и получила название паутины.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06560"/>
          </a:xfrm>
        </p:spPr>
        <p:txBody>
          <a:bodyPr/>
          <a:lstStyle/>
          <a:p>
            <a:r>
              <a:rPr lang="ru-RU" dirty="0" smtClean="0"/>
              <a:t>Другое </a:t>
            </a:r>
            <a:r>
              <a:rPr lang="ru-RU" b="1" dirty="0" smtClean="0"/>
              <a:t>определение гипертекста</a:t>
            </a:r>
            <a:r>
              <a:rPr lang="ru-RU" dirty="0" smtClean="0"/>
              <a:t> – </a:t>
            </a:r>
            <a:r>
              <a:rPr lang="ru-RU" dirty="0" err="1" smtClean="0"/>
              <a:t>текст+</a:t>
            </a:r>
            <a:r>
              <a:rPr lang="ru-RU" u="sng" dirty="0" err="1" smtClean="0"/>
              <a:t>ссылки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Как раз наличие последних и отличает гипертекст от текста обычного.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2996952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90736"/>
          </a:xfrm>
        </p:spPr>
        <p:txBody>
          <a:bodyPr/>
          <a:lstStyle/>
          <a:p>
            <a:r>
              <a:rPr lang="ru-RU" dirty="0" err="1" smtClean="0"/>
              <a:t>Веб-ссылки</a:t>
            </a:r>
            <a:r>
              <a:rPr lang="ru-RU" dirty="0" smtClean="0"/>
              <a:t>, как компонент </a:t>
            </a:r>
            <a:r>
              <a:rPr lang="ru-RU" b="1" dirty="0" smtClean="0"/>
              <a:t>гипертекста</a:t>
            </a:r>
            <a:r>
              <a:rPr lang="ru-RU" dirty="0" smtClean="0"/>
              <a:t> всемирной паутины, являются автоматическими в отличие от тех ссылок, что располагаются на страницах словарей и энциклопедий. Эти автоматические ссылки на </a:t>
            </a:r>
            <a:r>
              <a:rPr lang="ru-RU" dirty="0" err="1" smtClean="0"/>
              <a:t>веб-страницах</a:t>
            </a:r>
            <a:r>
              <a:rPr lang="ru-RU" dirty="0" smtClean="0"/>
              <a:t> называются </a:t>
            </a:r>
            <a:r>
              <a:rPr lang="ru-RU" i="1" dirty="0" smtClean="0"/>
              <a:t>гиперссылками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149080"/>
            <a:ext cx="1895990" cy="166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293096"/>
            <a:ext cx="1656184" cy="15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6254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/>
              <a:t>Особенности гиперссылок</a:t>
            </a:r>
          </a:p>
          <a:p>
            <a:pPr lvl="0"/>
            <a:r>
              <a:rPr lang="ru-RU" i="1" dirty="0" smtClean="0"/>
              <a:t>Гиперссылки выделяются на фоне обычного текста – так чтобы их сразу же было бы видно и невозможно перепутать ни с чем другим.</a:t>
            </a:r>
            <a:endParaRPr lang="ru-RU" dirty="0" smtClean="0"/>
          </a:p>
          <a:p>
            <a:endParaRPr lang="ru-RU" u="sng" dirty="0"/>
          </a:p>
        </p:txBody>
      </p:sp>
      <p:pic>
        <p:nvPicPr>
          <p:cNvPr id="5" name="Содержимое 4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2420888"/>
            <a:ext cx="4464496" cy="361176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076056" y="2852936"/>
            <a:ext cx="216024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699792" y="2924944"/>
            <a:ext cx="1584176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2636912"/>
            <a:ext cx="33843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i="1" dirty="0"/>
              <a:t>Гиперссылки чаще всего подчеркиваются и «окрашиваются» в другой по сравнению с обычным текстом цвет.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187</TotalTime>
  <Words>240</Words>
  <Application>Microsoft Office PowerPoint</Application>
  <PresentationFormat>Экран (4:3)</PresentationFormat>
  <Paragraphs>39</Paragraphs>
  <Slides>19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               Гипертекст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Гипертекст</dc:title>
  <dc:creator>Светлана</dc:creator>
  <cp:lastModifiedBy>Логинов</cp:lastModifiedBy>
  <cp:revision>25</cp:revision>
  <dcterms:created xsi:type="dcterms:W3CDTF">2012-03-14T15:42:07Z</dcterms:created>
  <dcterms:modified xsi:type="dcterms:W3CDTF">2012-05-04T12:03:50Z</dcterms:modified>
</cp:coreProperties>
</file>