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FF33"/>
    <a:srgbClr val="660033"/>
    <a:srgbClr val="00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C31EE-C6AA-498C-92F8-712225A44A9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89CC39-36C7-422D-872D-062A31A997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9EB954-C70A-41DB-BE09-FBE3AC8A9BF8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7BC79-5F18-4473-9030-9C1BD0EEFC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5EBA05-4A03-4CA0-B4E4-E7CB1837BA3C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54B8F-E42C-4C4A-BDCB-CA2D6CD013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A635B-35AB-4A0F-8C70-A2D5C287A64B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6D7648-7095-4D54-90D6-95FC7E279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C5FF2-8996-4D79-951B-F0E77C14A8F4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CEC261-3C23-4458-BC0D-569A7B447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1634-3A13-4EAF-AF37-4DB6A2F3E973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EC28E-31A4-42DC-85FD-224AF49DF9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D661C2-9A09-4E2A-B28B-9F77F497FCD2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0DE25-756E-43AB-9950-EE436BAA7E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810EB-3CE7-41E3-AB73-8879F7D059D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86E7F-B40A-47A1-8B07-1271F865281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DCC71-7870-4270-83D9-11C5392AEB06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F369F5-95C6-455C-9B76-5F47F5C6BA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EDAC1-1B50-4965-B53F-ED7A42283D2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C7D4D-9763-42F5-BB3C-1645ED7A9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CC060-1FDA-4558-8E62-38C7CB4F340E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C5385F-EE34-4877-A4C4-D1D719BCD0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92D050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0C6AEDA-EA42-42F0-8059-A94699AF030A}" type="datetimeFigureOut">
              <a:rPr lang="ru-RU"/>
              <a:pPr>
                <a:defRPr/>
              </a:pPr>
              <a:t>15.03.2012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5629589-4E5D-467E-9959-9D52E97F6E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ctrTitle"/>
          </p:nvPr>
        </p:nvSpPr>
        <p:spPr>
          <a:xfrm>
            <a:off x="467544" y="5661248"/>
            <a:ext cx="7776864" cy="1052736"/>
          </a:xfrm>
        </p:spPr>
        <p:txBody>
          <a:bodyPr/>
          <a:lstStyle/>
          <a:p>
            <a:pPr eaLnBrk="1" hangingPunct="1"/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«ПРАВА РЕБЁНКА»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2" name="Picture 4" descr="C:\Documents and Settings\Светлана\Мои документы\Downloads\Коллекция картинок о детях\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332656"/>
            <a:ext cx="6192688" cy="51255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/>
          <a:lstStyle/>
          <a:p>
            <a:r>
              <a:rPr lang="ru-RU" dirty="0" smtClean="0"/>
              <a:t>5.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6.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Содержимое 2"/>
          <p:cNvSpPr>
            <a:spLocks noGrp="1"/>
          </p:cNvSpPr>
          <p:nvPr>
            <p:ph idx="1"/>
          </p:nvPr>
        </p:nvSpPr>
        <p:spPr>
          <a:xfrm>
            <a:off x="1071563" y="1600200"/>
            <a:ext cx="7615237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i="1" smtClean="0">
                <a:solidFill>
                  <a:srgbClr val="0000CC"/>
                </a:solidFill>
              </a:rPr>
              <a:t>- </a:t>
            </a:r>
            <a:r>
              <a:rPr lang="ru-RU" b="1" i="1" smtClean="0">
                <a:solidFill>
                  <a:srgbClr val="0000CC"/>
                </a:solidFill>
              </a:rPr>
              <a:t>Какие документы защищают ваши права?</a:t>
            </a:r>
            <a:endParaRPr lang="ru-RU" smtClean="0">
              <a:solidFill>
                <a:srgbClr val="0000CC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b="1" i="1" smtClean="0">
                <a:solidFill>
                  <a:srgbClr val="0000CC"/>
                </a:solidFill>
              </a:rPr>
              <a:t>- Куда вы можете обратиться, если будут нарушены ваши права?</a:t>
            </a:r>
            <a:endParaRPr lang="ru-RU" smtClean="0">
              <a:solidFill>
                <a:srgbClr val="0000CC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ru-RU" i="1" smtClean="0">
                <a:solidFill>
                  <a:srgbClr val="0000CC"/>
                </a:solidFill>
              </a:rPr>
              <a:t>- </a:t>
            </a:r>
            <a:r>
              <a:rPr lang="ru-RU" b="1" i="1" smtClean="0">
                <a:solidFill>
                  <a:srgbClr val="0000CC"/>
                </a:solidFill>
              </a:rPr>
              <a:t>Каким правом вы пользуетесь сейчас, сидя за партами в школе?</a:t>
            </a:r>
            <a:endParaRPr lang="ru-RU" smtClean="0">
              <a:solidFill>
                <a:srgbClr val="0000CC"/>
              </a:solidFill>
            </a:endParaRPr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1000125" y="1600200"/>
            <a:ext cx="7686675" cy="154305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8800" i="1" smtClean="0">
                <a:solidFill>
                  <a:srgbClr val="C00000"/>
                </a:solidFill>
              </a:rPr>
              <a:t>Спасибо </a:t>
            </a:r>
          </a:p>
          <a:p>
            <a:pPr algn="ctr" eaLnBrk="1" hangingPunct="1">
              <a:buFont typeface="Arial" charset="0"/>
              <a:buNone/>
            </a:pPr>
            <a:r>
              <a:rPr lang="ru-RU" sz="8800" i="1" smtClean="0">
                <a:solidFill>
                  <a:srgbClr val="C00000"/>
                </a:solidFill>
              </a:rPr>
              <a:t>за работу!</a:t>
            </a:r>
            <a:endParaRPr lang="ru-RU" sz="880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C:\Documents and Settings\Светлана\Мои документы\Downloads\Коллекция картинок о детях\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5976664" cy="642716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>
          <a:xfrm>
            <a:off x="1547664" y="3645024"/>
            <a:ext cx="7358062" cy="278663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C00000"/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b="1" i="1" dirty="0" smtClean="0">
                <a:solidFill>
                  <a:srgbClr val="C00000"/>
                </a:solidFill>
                <a:latin typeface="Georgia" pitchFamily="18" charset="0"/>
              </a:rPr>
              <a:t>«Детству следует оказывать величайшее уважение»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b="1" i="1" dirty="0" smtClean="0">
              <a:solidFill>
                <a:srgbClr val="FFFF00"/>
              </a:solidFill>
              <a:latin typeface="Georgia" pitchFamily="18" charset="0"/>
            </a:endParaRPr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Georgia" pitchFamily="18" charset="0"/>
              </a:rPr>
              <a:t>Древний мудрец Ювенал</a:t>
            </a:r>
            <a:endParaRPr lang="ru-RU" sz="1800" dirty="0" smtClean="0">
              <a:solidFill>
                <a:schemeClr val="tx1">
                  <a:lumMod val="75000"/>
                  <a:lumOff val="25000"/>
                </a:schemeClr>
              </a:solidFill>
              <a:latin typeface="Georgia" pitchFamily="18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214313" y="928688"/>
            <a:ext cx="5429250" cy="5500687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ru-RU" b="1" i="1" dirty="0" smtClean="0"/>
              <a:t>    </a:t>
            </a:r>
            <a:r>
              <a:rPr lang="ru-RU" sz="28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Конвенция</a:t>
            </a:r>
            <a:r>
              <a:rPr lang="ru-RU" sz="2800" b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– </a:t>
            </a: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международное соглашение, как правило, по какому-то специальному вопросу, имеющее </a:t>
            </a:r>
          </a:p>
          <a:p>
            <a:pPr algn="just" eaLnBrk="1" hangingPunct="1">
              <a:buFont typeface="Arial" charset="0"/>
              <a:buNone/>
            </a:pPr>
            <a:r>
              <a:rPr lang="ru-RU" sz="2800" b="1" i="1" dirty="0" smtClean="0">
                <a:solidFill>
                  <a:srgbClr val="C0000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    обязательную силу для тех государств, которые к нему присоединились (подписали, ратифицировали). </a:t>
            </a:r>
            <a:endParaRPr lang="ru-RU" sz="2800" b="1" dirty="0" smtClean="0">
              <a:solidFill>
                <a:srgbClr val="C0000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  <a:p>
            <a:pPr eaLnBrk="1" hangingPunct="1"/>
            <a:endParaRPr lang="ru-RU" dirty="0" smtClean="0"/>
          </a:p>
        </p:txBody>
      </p:sp>
      <p:pic>
        <p:nvPicPr>
          <p:cNvPr id="4100" name="Picture 4" descr="C:\Users\Информатика\Desktop\risunok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857232"/>
            <a:ext cx="2814941" cy="45005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ru-RU" sz="28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20 ноября 1989 г. ООН приняла Конвенцию о правах ребёнка. А на территории РФ Конвенция вступила в силу 2 сентября 1990 г.</a:t>
            </a:r>
            <a:br>
              <a:rPr lang="ru-RU" sz="2800" b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</a:br>
            <a:endParaRPr lang="ru-RU" sz="2800" b="1" dirty="0" smtClean="0">
              <a:solidFill>
                <a:srgbClr val="7030A0"/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pic>
        <p:nvPicPr>
          <p:cNvPr id="5124" name="Picture 4" descr="C:\Documents and Settings\Светлана\Мои документы\Downloads\Коллекция картинок о детях\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948047">
            <a:off x="395536" y="2276872"/>
            <a:ext cx="2736304" cy="2043107"/>
          </a:xfrm>
          <a:prstGeom prst="rect">
            <a:avLst/>
          </a:prstGeom>
          <a:noFill/>
        </p:spPr>
      </p:pic>
      <p:pic>
        <p:nvPicPr>
          <p:cNvPr id="5125" name="Picture 5" descr="C:\Documents and Settings\Светлана\Мои документы\Downloads\Коллекция картинок о детях\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370536">
            <a:off x="5076056" y="2132856"/>
            <a:ext cx="3456384" cy="2304256"/>
          </a:xfrm>
          <a:prstGeom prst="rect">
            <a:avLst/>
          </a:prstGeom>
          <a:noFill/>
        </p:spPr>
      </p:pic>
      <p:pic>
        <p:nvPicPr>
          <p:cNvPr id="5126" name="Picture 6" descr="C:\Documents and Settings\Светлана\Мои документы\Downloads\Коллекция картинок о детях\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99792" y="3945036"/>
            <a:ext cx="2952328" cy="2912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/>
          <a:lstStyle/>
          <a:p>
            <a:pPr marL="342900" indent="-342900" algn="just" eaLnBrk="1" hangingPunct="1">
              <a:spcBef>
                <a:spcPct val="20000"/>
              </a:spcBef>
            </a:pPr>
            <a:r>
              <a:rPr lang="ru-RU" sz="2800" b="1" i="1" dirty="0" smtClean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Сегодня вы ознакомитесь с основными правами ребёнка, которые, согласно Конвенции ООН, должны обеспечить детям все государства-участники Конвенции</a:t>
            </a:r>
          </a:p>
        </p:txBody>
      </p:sp>
      <p:pic>
        <p:nvPicPr>
          <p:cNvPr id="30722" name="Picture 2" descr="C:\Documents and Settings\Светлана\Мои документы\Downloads\Коллекция картинок о детях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420888"/>
            <a:ext cx="4125754" cy="338437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2852936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rgbClr val="7030A0"/>
                </a:solidFill>
                <a:latin typeface="Cambria Math" pitchFamily="18" charset="0"/>
                <a:ea typeface="Cambria Math" pitchFamily="18" charset="0"/>
                <a:cs typeface="Times New Roman" pitchFamily="18" charset="0"/>
              </a:rPr>
              <a:t>Сама Конвенция делится на 6 различных правовых норм, защищающих детей от различных форм произвола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Прямая со стрелкой 26"/>
          <p:cNvCxnSpPr>
            <a:stCxn id="2" idx="2"/>
          </p:cNvCxnSpPr>
          <p:nvPr/>
        </p:nvCxnSpPr>
        <p:spPr>
          <a:xfrm>
            <a:off x="4572000" y="1417638"/>
            <a:ext cx="3024336" cy="323549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4499992" y="1412776"/>
            <a:ext cx="590193" cy="237140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2" idx="2"/>
          </p:cNvCxnSpPr>
          <p:nvPr/>
        </p:nvCxnSpPr>
        <p:spPr>
          <a:xfrm flipH="1">
            <a:off x="2483768" y="1417638"/>
            <a:ext cx="2088232" cy="395557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2" idx="2"/>
          </p:cNvCxnSpPr>
          <p:nvPr/>
        </p:nvCxnSpPr>
        <p:spPr>
          <a:xfrm flipH="1">
            <a:off x="1475656" y="1417638"/>
            <a:ext cx="3096344" cy="280345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H="1">
            <a:off x="1547664" y="1412776"/>
            <a:ext cx="3024336" cy="504056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D60093"/>
            </a:solidFill>
          </a:ln>
        </p:spPr>
        <p:txBody>
          <a:bodyPr/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6  </a:t>
            </a:r>
            <a:r>
              <a:rPr lang="ru-RU" sz="3200" dirty="0" smtClean="0">
                <a:solidFill>
                  <a:srgbClr val="FF0000"/>
                </a:solidFill>
              </a:rPr>
              <a:t>правовых норм, защищающих детей от различных форм произвола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251520" y="1916832"/>
            <a:ext cx="3744416" cy="156966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1.базисные, основные права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/>
                <a:ea typeface="Calibri" pitchFamily="34" charset="0"/>
                <a:cs typeface="Arial" pitchFamily="34" charset="0"/>
              </a:rPr>
              <a:t>–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 на жизнь, на имя, на равенство в осущ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ествл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ении прав и др.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5220072" y="2089448"/>
            <a:ext cx="3456384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2.семейное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благополучие ребёнка.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11760" y="3789040"/>
            <a:ext cx="5500865" cy="46166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3.свободное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развитие личности ребёнка.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323528" y="4221088"/>
            <a:ext cx="1584176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4.здоровье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детей.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611560" y="5373216"/>
            <a:ext cx="2952328" cy="83099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6.образование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и культурное развитие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355976" y="4653136"/>
            <a:ext cx="4572000" cy="830997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r>
              <a:rPr lang="ru-RU" sz="2400" dirty="0" smtClean="0">
                <a:latin typeface="Times New Roman" pitchFamily="18" charset="0"/>
                <a:ea typeface="Calibri" pitchFamily="34" charset="0"/>
                <a:cs typeface="Arial" pitchFamily="34" charset="0"/>
              </a:rPr>
              <a:t>5.защита </a:t>
            </a:r>
            <a:r>
              <a:rPr lang="ru-RU" sz="2400" dirty="0">
                <a:latin typeface="Times New Roman" pitchFamily="18" charset="0"/>
                <a:ea typeface="Calibri" pitchFamily="34" charset="0"/>
                <a:cs typeface="Arial" pitchFamily="34" charset="0"/>
              </a:rPr>
              <a:t>от экономической и другой эксплуатации.</a:t>
            </a:r>
          </a:p>
        </p:txBody>
      </p:sp>
      <p:cxnSp>
        <p:nvCxnSpPr>
          <p:cNvPr id="21" name="Прямая со стрелкой 20"/>
          <p:cNvCxnSpPr>
            <a:stCxn id="2" idx="2"/>
          </p:cNvCxnSpPr>
          <p:nvPr/>
        </p:nvCxnSpPr>
        <p:spPr>
          <a:xfrm>
            <a:off x="4572000" y="1417638"/>
            <a:ext cx="2880320" cy="49919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52" name="Picture 8" descr="C:\Documents and Settings\Светлана\Мои документы\Downloads\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51920" y="6042626"/>
            <a:ext cx="839341" cy="815374"/>
          </a:xfrm>
          <a:prstGeom prst="rect">
            <a:avLst/>
          </a:prstGeom>
          <a:noFill/>
        </p:spPr>
      </p:pic>
      <p:sp>
        <p:nvSpPr>
          <p:cNvPr id="22" name="Содержимое 2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dirty="0" smtClean="0"/>
              <a:t>3.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567</TotalTime>
  <Words>206</Words>
  <Application>Microsoft Office PowerPoint</Application>
  <PresentationFormat>Экран (4:3)</PresentationFormat>
  <Paragraphs>28</Paragraphs>
  <Slides>14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«ПРАВА РЕБЁНКА» </vt:lpstr>
      <vt:lpstr>Слайд 2</vt:lpstr>
      <vt:lpstr>Слайд 3</vt:lpstr>
      <vt:lpstr>20 ноября 1989 г. ООН приняла Конвенцию о правах ребёнка. А на территории РФ Конвенция вступила в силу 2 сентября 1990 г. </vt:lpstr>
      <vt:lpstr>Сегодня вы ознакомитесь с основными правами ребёнка, которые, согласно Конвенции ООН, должны обеспечить детям все государства-участники Конвенции</vt:lpstr>
      <vt:lpstr>6  правовых норм, защищающих детей от различных форм произвола</vt:lpstr>
      <vt:lpstr>1.</vt:lpstr>
      <vt:lpstr>2.</vt:lpstr>
      <vt:lpstr>3.</vt:lpstr>
      <vt:lpstr>4.</vt:lpstr>
      <vt:lpstr>5.</vt:lpstr>
      <vt:lpstr>6.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Информатика</dc:creator>
  <cp:lastModifiedBy>Светлана</cp:lastModifiedBy>
  <cp:revision>53</cp:revision>
  <dcterms:created xsi:type="dcterms:W3CDTF">2010-10-29T06:34:34Z</dcterms:created>
  <dcterms:modified xsi:type="dcterms:W3CDTF">2012-03-15T18:48:53Z</dcterms:modified>
</cp:coreProperties>
</file>